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0" r:id="rId4"/>
    <p:sldId id="1256" r:id="rId5"/>
    <p:sldId id="1290" r:id="rId6"/>
    <p:sldId id="1289" r:id="rId7"/>
    <p:sldId id="272" r:id="rId8"/>
    <p:sldId id="1286" r:id="rId9"/>
    <p:sldId id="1291" r:id="rId10"/>
    <p:sldId id="1227" r:id="rId11"/>
    <p:sldId id="1292" r:id="rId12"/>
    <p:sldId id="1296" r:id="rId13"/>
    <p:sldId id="1293" r:id="rId14"/>
    <p:sldId id="1297" r:id="rId15"/>
    <p:sldId id="1287" r:id="rId16"/>
    <p:sldId id="1295" r:id="rId17"/>
    <p:sldId id="265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mboo 陈" initials="B陈" lastIdx="1" clrIdx="0">
    <p:extLst>
      <p:ext uri="{19B8F6BF-5375-455C-9EA6-DF929625EA0E}">
        <p15:presenceInfo xmlns:p15="http://schemas.microsoft.com/office/powerpoint/2012/main" userId="e6cae81ee04147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467" autoAdjust="0"/>
  </p:normalViewPr>
  <p:slideViewPr>
    <p:cSldViewPr snapToGrid="0" snapToObjects="1">
      <p:cViewPr varScale="1">
        <p:scale>
          <a:sx n="104" d="100"/>
          <a:sy n="104" d="100"/>
        </p:scale>
        <p:origin x="2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7F844-6C46-4EB3-B6C1-2A38C6C5DE6A}" type="datetimeFigureOut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8E4A1-7A82-432D-BB69-6D8EA8E4B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87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956EC-6531-0E4C-ABAE-D15B690C53F3}" type="datetimeFigureOut">
              <a:rPr lang="zh-CN" altLang="en-US"/>
              <a:t>2023/9/17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2C871-1E91-4B4E-B7BF-F3E2431AE8C2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演示研究所 SlideLab.cc"/>
          <p:cNvSpPr txBox="1"/>
          <p:nvPr/>
        </p:nvSpPr>
        <p:spPr>
          <a:xfrm>
            <a:off x="1081708" y="712731"/>
            <a:ext cx="987617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Aharoni" panose="02010803020104030203" pitchFamily="2" charset="-79"/>
              </a:rPr>
              <a:t>Standardized 3D modeling of games based on AI With virtual image generation </a:t>
            </a:r>
            <a:endParaRPr lang="zh-CN" altLang="en-US" sz="28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3" name="演示研究所 SlideLab.cc"/>
          <p:cNvPicPr>
            <a:picLocks noChangeAspect="1"/>
          </p:cNvPicPr>
          <p:nvPr/>
        </p:nvPicPr>
        <p:blipFill rotWithShape="1">
          <a:blip r:embed="rId2"/>
          <a:srcRect b="60520"/>
          <a:stretch>
            <a:fillRect/>
          </a:stretch>
        </p:blipFill>
        <p:spPr>
          <a:xfrm rot="5400000">
            <a:off x="-2885610" y="2914439"/>
            <a:ext cx="6858001" cy="1029118"/>
          </a:xfrm>
          <a:prstGeom prst="rect">
            <a:avLst/>
          </a:prstGeom>
        </p:spPr>
      </p:pic>
      <p:grpSp>
        <p:nvGrpSpPr>
          <p:cNvPr id="9" name="演示研究所 SlideLab.cc"/>
          <p:cNvGrpSpPr/>
          <p:nvPr/>
        </p:nvGrpSpPr>
        <p:grpSpPr>
          <a:xfrm>
            <a:off x="5134733" y="6265554"/>
            <a:ext cx="1429077" cy="86006"/>
            <a:chOff x="4667250" y="5472696"/>
            <a:chExt cx="5811612" cy="534404"/>
          </a:xfrm>
        </p:grpSpPr>
        <p:sp>
          <p:nvSpPr>
            <p:cNvPr id="10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1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872" y="-268047"/>
            <a:ext cx="1030224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8EA0ED-ECE7-483D-B2F9-DAEDB9EFB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6780" y="-159091"/>
            <a:ext cx="1561961" cy="10862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3155D3-7CC8-4C07-B3E4-42F8B191A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0292" y="9676"/>
            <a:ext cx="1766143" cy="9845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45296B-941E-43D0-9017-504FFDE08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8438" y="5945965"/>
            <a:ext cx="1543619" cy="11297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213DF35-57C4-4BEC-9A17-547D9D436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1022" y="5829684"/>
            <a:ext cx="1620956" cy="112975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4FD7F16-0AE2-488A-8228-493C9034B28F}"/>
              </a:ext>
            </a:extLst>
          </p:cNvPr>
          <p:cNvSpPr/>
          <p:nvPr/>
        </p:nvSpPr>
        <p:spPr>
          <a:xfrm>
            <a:off x="1556072" y="2625480"/>
            <a:ext cx="89274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基于</a:t>
            </a:r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AI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的游戏标准化</a:t>
            </a:r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3D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建模</a:t>
            </a:r>
            <a:endParaRPr lang="en-US" altLang="zh-CN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Sans" pitchFamily="2" charset="-122"/>
              <a:ea typeface="MiSans" pitchFamily="2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与虚拟形象生成</a:t>
            </a:r>
            <a:endParaRPr lang="zh-CN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A22A6FD-DB4E-4185-95A3-ADCE28A12994}"/>
              </a:ext>
            </a:extLst>
          </p:cNvPr>
          <p:cNvSpPr/>
          <p:nvPr/>
        </p:nvSpPr>
        <p:spPr>
          <a:xfrm>
            <a:off x="4745954" y="5750913"/>
            <a:ext cx="218287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MiSans Normal" pitchFamily="2" charset="-122"/>
              </a:rPr>
              <a:t>D0g3</a:t>
            </a:r>
            <a:endParaRPr lang="zh-CN" alt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演示研究所 SlideLab.cc"/>
          <p:cNvGrpSpPr/>
          <p:nvPr/>
        </p:nvGrpSpPr>
        <p:grpSpPr>
          <a:xfrm>
            <a:off x="10267680" y="6168771"/>
            <a:ext cx="1296788" cy="69851"/>
            <a:chOff x="4667250" y="5472696"/>
            <a:chExt cx="5811612" cy="534404"/>
          </a:xfrm>
        </p:grpSpPr>
        <p:sp>
          <p:nvSpPr>
            <p:cNvPr id="55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56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57" name="演示研究所 SlideLab.cc"/>
          <p:cNvSpPr/>
          <p:nvPr/>
        </p:nvSpPr>
        <p:spPr>
          <a:xfrm rot="16200000">
            <a:off x="-339634" y="339634"/>
            <a:ext cx="888274" cy="209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33" name="演示研究所 SlideLab.cc"/>
          <p:cNvGrpSpPr/>
          <p:nvPr/>
        </p:nvGrpSpPr>
        <p:grpSpPr>
          <a:xfrm>
            <a:off x="593927" y="1167850"/>
            <a:ext cx="810215" cy="834008"/>
            <a:chOff x="3830984" y="2033936"/>
            <a:chExt cx="810215" cy="834008"/>
          </a:xfrm>
        </p:grpSpPr>
        <p:grpSp>
          <p:nvGrpSpPr>
            <p:cNvPr id="3" name="组合 2"/>
            <p:cNvGrpSpPr/>
            <p:nvPr/>
          </p:nvGrpSpPr>
          <p:grpSpPr>
            <a:xfrm>
              <a:off x="3830984" y="2033936"/>
              <a:ext cx="810215" cy="834008"/>
              <a:chOff x="1463339" y="1072758"/>
              <a:chExt cx="1546058" cy="1546058"/>
            </a:xfrm>
            <a:effectLst>
              <a:outerShdw blurRad="330200" dist="215900" dir="6900000" sx="81000" sy="8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4" name="演示研究所 SlideLab.cc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" name="演示研究所 SlideLab.cc"/>
              <p:cNvSpPr/>
              <p:nvPr/>
            </p:nvSpPr>
            <p:spPr>
              <a:xfrm>
                <a:off x="1484232" y="1093651"/>
                <a:ext cx="1504273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rgbClr val="C5C5C5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MiSans Normal" pitchFamily="2" charset="-122"/>
                  <a:ea typeface="MiSans Normal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6" name="演示研究所 SlideLab.cc"/>
            <p:cNvSpPr/>
            <p:nvPr/>
          </p:nvSpPr>
          <p:spPr>
            <a:xfrm>
              <a:off x="3929492" y="2135336"/>
              <a:ext cx="613204" cy="6312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MiSans Normal" pitchFamily="2" charset="-122"/>
                <a:ea typeface="MiSans Normal" pitchFamily="2" charset="-122"/>
                <a:sym typeface="+mn-lt"/>
              </a:endParaRPr>
            </a:p>
          </p:txBody>
        </p:sp>
        <p:sp>
          <p:nvSpPr>
            <p:cNvPr id="27" name="演示研究所 SlideLab.cc"/>
            <p:cNvSpPr txBox="1"/>
            <p:nvPr/>
          </p:nvSpPr>
          <p:spPr>
            <a:xfrm>
              <a:off x="3967275" y="2211732"/>
              <a:ext cx="613204" cy="490138"/>
            </a:xfrm>
            <a:prstGeom prst="rect">
              <a:avLst/>
            </a:prstGeom>
            <a:noFill/>
          </p:spPr>
          <p:txBody>
            <a:bodyPr wrap="square" lIns="119637" tIns="59819" rIns="119637" bIns="59819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8" name="演示研究所 SlideLab.cc"/>
          <p:cNvSpPr/>
          <p:nvPr/>
        </p:nvSpPr>
        <p:spPr bwMode="auto">
          <a:xfrm>
            <a:off x="1189549" y="2273855"/>
            <a:ext cx="9936673" cy="260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+mn-lt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+mn-lt"/>
              </a:rPr>
              <a:t>用户上传一张人像图片，服务端生成对应用户的</a:t>
            </a:r>
            <a:r>
              <a:rPr lang="en-US" altLang="zh-CN" sz="1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+mn-lt"/>
              </a:rPr>
              <a:t>2D</a:t>
            </a:r>
            <a:r>
              <a:rPr lang="zh-CN" altLang="en-US" sz="1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+mn-lt"/>
              </a:rPr>
              <a:t>或</a:t>
            </a:r>
            <a:r>
              <a:rPr lang="en-US" altLang="zh-CN" sz="1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+mn-lt"/>
              </a:rPr>
              <a:t>3D</a:t>
            </a:r>
            <a:r>
              <a:rPr lang="zh-CN" altLang="en-US" sz="1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+mn-lt"/>
              </a:rPr>
              <a:t>基本模型，并生成用户对应的游戏通用身份证。</a:t>
            </a:r>
            <a:endParaRPr lang="en-US" altLang="zh-CN" sz="1600" dirty="0">
              <a:solidFill>
                <a:schemeClr val="bg1"/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dirty="0">
              <a:solidFill>
                <a:schemeClr val="bg1"/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+mn-lt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+mn-lt"/>
              </a:rPr>
              <a:t>用户登录第三方游戏时，输入通用身份证，服务端将根据第三方游戏提供的渲染数据对基本模型进行渲染，生成适用于该游戏的用户专属形象。用户可根据自己的喜好，对专属游戏形象进行修改。</a:t>
            </a:r>
            <a:endParaRPr lang="en-US" altLang="zh-CN" sz="1600" dirty="0">
              <a:solidFill>
                <a:schemeClr val="bg1"/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dirty="0">
              <a:solidFill>
                <a:schemeClr val="bg1"/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+mn-lt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+mn-lt"/>
              </a:rPr>
              <a:t>服务端生成游戏模型的基本模型，根据第三方游戏的参数渲染出特定游戏建模。</a:t>
            </a:r>
          </a:p>
          <a:p>
            <a:pPr>
              <a:lnSpc>
                <a:spcPct val="150000"/>
              </a:lnSpc>
              <a:defRPr/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</p:txBody>
      </p:sp>
      <p:sp>
        <p:nvSpPr>
          <p:cNvPr id="49" name="演示研究所 SlideLab.cc"/>
          <p:cNvSpPr txBox="1"/>
          <p:nvPr/>
        </p:nvSpPr>
        <p:spPr>
          <a:xfrm>
            <a:off x="1259284" y="1312564"/>
            <a:ext cx="107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功能</a:t>
            </a:r>
            <a:endParaRPr lang="en-US" altLang="zh-CN" sz="2800" b="1" dirty="0">
              <a:solidFill>
                <a:schemeClr val="bg1"/>
              </a:solidFill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08915" y="1212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defRPr/>
            </a:pP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具体方案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演示研究所 SlideLab.cc"/>
          <p:cNvGrpSpPr/>
          <p:nvPr/>
        </p:nvGrpSpPr>
        <p:grpSpPr>
          <a:xfrm>
            <a:off x="10267680" y="6168771"/>
            <a:ext cx="1296788" cy="69851"/>
            <a:chOff x="4667250" y="5472696"/>
            <a:chExt cx="5811612" cy="534404"/>
          </a:xfrm>
        </p:grpSpPr>
        <p:sp>
          <p:nvSpPr>
            <p:cNvPr id="55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56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57" name="演示研究所 SlideLab.cc"/>
          <p:cNvSpPr/>
          <p:nvPr/>
        </p:nvSpPr>
        <p:spPr>
          <a:xfrm rot="16200000">
            <a:off x="-339634" y="339634"/>
            <a:ext cx="888274" cy="209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33" name="演示研究所 SlideLab.cc"/>
          <p:cNvGrpSpPr/>
          <p:nvPr/>
        </p:nvGrpSpPr>
        <p:grpSpPr>
          <a:xfrm>
            <a:off x="593927" y="1167850"/>
            <a:ext cx="810215" cy="834008"/>
            <a:chOff x="3830984" y="2033936"/>
            <a:chExt cx="810215" cy="834008"/>
          </a:xfrm>
        </p:grpSpPr>
        <p:grpSp>
          <p:nvGrpSpPr>
            <p:cNvPr id="3" name="组合 2"/>
            <p:cNvGrpSpPr/>
            <p:nvPr/>
          </p:nvGrpSpPr>
          <p:grpSpPr>
            <a:xfrm>
              <a:off x="3830984" y="2033936"/>
              <a:ext cx="810215" cy="834008"/>
              <a:chOff x="1463339" y="1072758"/>
              <a:chExt cx="1546058" cy="1546058"/>
            </a:xfrm>
            <a:effectLst>
              <a:outerShdw blurRad="330200" dist="215900" dir="6900000" sx="81000" sy="8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4" name="演示研究所 SlideLab.cc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" name="演示研究所 SlideLab.cc"/>
              <p:cNvSpPr/>
              <p:nvPr/>
            </p:nvSpPr>
            <p:spPr>
              <a:xfrm>
                <a:off x="1484232" y="1093651"/>
                <a:ext cx="1504273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rgbClr val="C5C5C5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MiSans Normal" pitchFamily="2" charset="-122"/>
                  <a:ea typeface="MiSans Normal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6" name="演示研究所 SlideLab.cc"/>
            <p:cNvSpPr/>
            <p:nvPr/>
          </p:nvSpPr>
          <p:spPr>
            <a:xfrm>
              <a:off x="3929492" y="2135336"/>
              <a:ext cx="613204" cy="6312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MiSans Normal" pitchFamily="2" charset="-122"/>
                <a:ea typeface="MiSans Normal" pitchFamily="2" charset="-122"/>
                <a:sym typeface="+mn-lt"/>
              </a:endParaRPr>
            </a:p>
          </p:txBody>
        </p:sp>
        <p:sp>
          <p:nvSpPr>
            <p:cNvPr id="27" name="演示研究所 SlideLab.cc"/>
            <p:cNvSpPr txBox="1"/>
            <p:nvPr/>
          </p:nvSpPr>
          <p:spPr>
            <a:xfrm>
              <a:off x="3967275" y="2211732"/>
              <a:ext cx="613204" cy="490138"/>
            </a:xfrm>
            <a:prstGeom prst="rect">
              <a:avLst/>
            </a:prstGeom>
            <a:noFill/>
          </p:spPr>
          <p:txBody>
            <a:bodyPr wrap="square" lIns="119637" tIns="59819" rIns="119637" bIns="59819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8" name="演示研究所 SlideLab.cc"/>
          <p:cNvSpPr/>
          <p:nvPr/>
        </p:nvSpPr>
        <p:spPr bwMode="auto">
          <a:xfrm>
            <a:off x="1189549" y="2273855"/>
            <a:ext cx="9936673" cy="260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</p:txBody>
      </p:sp>
      <p:sp>
        <p:nvSpPr>
          <p:cNvPr id="49" name="演示研究所 SlideLab.cc"/>
          <p:cNvSpPr txBox="1"/>
          <p:nvPr/>
        </p:nvSpPr>
        <p:spPr>
          <a:xfrm>
            <a:off x="1259283" y="1312565"/>
            <a:ext cx="178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程序设计</a:t>
            </a:r>
            <a:endParaRPr lang="en-US" altLang="zh-CN" sz="2800" b="1" dirty="0">
              <a:solidFill>
                <a:schemeClr val="bg1"/>
              </a:solidFill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08915" y="1212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defRPr/>
            </a:pP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具体方案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AD8824-E7DC-4C28-A46D-94DDB19B445F}"/>
              </a:ext>
            </a:extLst>
          </p:cNvPr>
          <p:cNvSpPr txBox="1"/>
          <p:nvPr/>
        </p:nvSpPr>
        <p:spPr>
          <a:xfrm>
            <a:off x="1343422" y="2207682"/>
            <a:ext cx="94989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 </a:t>
            </a:r>
            <a:r>
              <a:rPr lang="zh-CN" altLang="en-US" dirty="0">
                <a:solidFill>
                  <a:schemeClr val="bg1"/>
                </a:solidFill>
              </a:rPr>
              <a:t>服务端接收用户上传的图片，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精细化识别图片中的人物。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</a:t>
            </a:r>
            <a:r>
              <a:rPr lang="zh-CN" altLang="en-US" dirty="0">
                <a:solidFill>
                  <a:schemeClr val="bg1"/>
                </a:solidFill>
              </a:rPr>
              <a:t>服务端应用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将人物转换为</a:t>
            </a:r>
            <a:r>
              <a:rPr lang="en-US" altLang="zh-CN" dirty="0">
                <a:solidFill>
                  <a:schemeClr val="bg1"/>
                </a:solidFill>
              </a:rPr>
              <a:t>2D</a:t>
            </a:r>
            <a:r>
              <a:rPr lang="zh-CN" altLang="en-US" dirty="0">
                <a:solidFill>
                  <a:schemeClr val="bg1"/>
                </a:solidFill>
              </a:rPr>
              <a:t>或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基本模型，并生成用户的游戏通用凭证。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 </a:t>
            </a:r>
            <a:r>
              <a:rPr lang="zh-CN" altLang="en-US" dirty="0">
                <a:solidFill>
                  <a:schemeClr val="bg1"/>
                </a:solidFill>
              </a:rPr>
              <a:t>服务端保存有第三方游戏的渲染数据，用户选择游戏，服务端根据选择的游戏的风格化渲染数据进行渲染，生成该游戏的用户形象，用户可通过预览该形象，对其进行一些修改，确认后将该游戏形象保存到服务端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 </a:t>
            </a:r>
            <a:r>
              <a:rPr lang="zh-CN" altLang="en-US" dirty="0">
                <a:solidFill>
                  <a:schemeClr val="bg1"/>
                </a:solidFill>
              </a:rPr>
              <a:t>用户登录第三方游戏，输入电子凭证，游戏对服务端进行请求，获取用户对应专属游戏形象。</a:t>
            </a:r>
          </a:p>
          <a:p>
            <a:endParaRPr lang="zh-CN" altLang="en-US" dirty="0"/>
          </a:p>
          <a:p>
            <a:r>
              <a:rPr lang="zh-CN" altLang="en-US" dirty="0"/>
              <a:t>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7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演示研究所 SlideLab.cc"/>
          <p:cNvGrpSpPr/>
          <p:nvPr/>
        </p:nvGrpSpPr>
        <p:grpSpPr>
          <a:xfrm>
            <a:off x="10267680" y="6168771"/>
            <a:ext cx="1296788" cy="69851"/>
            <a:chOff x="4667250" y="5472696"/>
            <a:chExt cx="5811612" cy="534404"/>
          </a:xfrm>
        </p:grpSpPr>
        <p:sp>
          <p:nvSpPr>
            <p:cNvPr id="55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56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57" name="演示研究所 SlideLab.cc"/>
          <p:cNvSpPr/>
          <p:nvPr/>
        </p:nvSpPr>
        <p:spPr>
          <a:xfrm rot="16200000">
            <a:off x="-339634" y="339634"/>
            <a:ext cx="888274" cy="209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8" name="演示研究所 SlideLab.cc"/>
          <p:cNvSpPr/>
          <p:nvPr/>
        </p:nvSpPr>
        <p:spPr bwMode="auto">
          <a:xfrm>
            <a:off x="1189549" y="2273855"/>
            <a:ext cx="9936673" cy="260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08915" y="8519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defRPr/>
            </a:pP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具体方案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85092B3-7627-448D-A05E-F56BF2089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29368"/>
            <a:ext cx="3341966" cy="35049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2F391B-9E8B-416F-8DAF-7CAE4CB12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74" y="2329368"/>
            <a:ext cx="3664660" cy="35049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D470C9-B092-4BC5-B4BA-242245AC5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444" y="2312084"/>
            <a:ext cx="3731555" cy="3522273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813E243-E8B7-4276-8127-E477CFF04D20}"/>
              </a:ext>
            </a:extLst>
          </p:cNvPr>
          <p:cNvCxnSpPr>
            <a:cxnSpLocks/>
          </p:cNvCxnSpPr>
          <p:nvPr/>
        </p:nvCxnSpPr>
        <p:spPr>
          <a:xfrm>
            <a:off x="3341964" y="4150277"/>
            <a:ext cx="79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5CD7802-56CD-49E4-8348-E6695ED9BC2E}"/>
              </a:ext>
            </a:extLst>
          </p:cNvPr>
          <p:cNvCxnSpPr>
            <a:cxnSpLocks/>
          </p:cNvCxnSpPr>
          <p:nvPr/>
        </p:nvCxnSpPr>
        <p:spPr>
          <a:xfrm>
            <a:off x="7676146" y="4157443"/>
            <a:ext cx="790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4" name="演示研究所 SlideLab.cc">
            <a:extLst>
              <a:ext uri="{FF2B5EF4-FFF2-40B4-BE49-F238E27FC236}">
                <a16:creationId xmlns:a16="http://schemas.microsoft.com/office/drawing/2014/main" id="{38398B06-8832-4300-BA2D-C395A7FBF44D}"/>
              </a:ext>
            </a:extLst>
          </p:cNvPr>
          <p:cNvGrpSpPr/>
          <p:nvPr/>
        </p:nvGrpSpPr>
        <p:grpSpPr>
          <a:xfrm>
            <a:off x="287327" y="930365"/>
            <a:ext cx="810215" cy="840687"/>
            <a:chOff x="3830984" y="2033936"/>
            <a:chExt cx="810215" cy="83400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8312548-3BDF-447C-B8B2-30F397168438}"/>
                </a:ext>
              </a:extLst>
            </p:cNvPr>
            <p:cNvGrpSpPr/>
            <p:nvPr/>
          </p:nvGrpSpPr>
          <p:grpSpPr>
            <a:xfrm>
              <a:off x="3830984" y="2033936"/>
              <a:ext cx="810215" cy="834008"/>
              <a:chOff x="1463339" y="1072758"/>
              <a:chExt cx="1546058" cy="1546058"/>
            </a:xfrm>
            <a:effectLst>
              <a:outerShdw blurRad="330200" dist="215900" dir="6900000" sx="81000" sy="8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21" name="演示研究所 SlideLab.cc">
                <a:extLst>
                  <a:ext uri="{FF2B5EF4-FFF2-40B4-BE49-F238E27FC236}">
                    <a16:creationId xmlns:a16="http://schemas.microsoft.com/office/drawing/2014/main" id="{F0E4CFD1-B951-454F-80E0-57890F928DAF}"/>
                  </a:ext>
                </a:extLst>
              </p:cNvPr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演示研究所 SlideLab.cc">
                <a:extLst>
                  <a:ext uri="{FF2B5EF4-FFF2-40B4-BE49-F238E27FC236}">
                    <a16:creationId xmlns:a16="http://schemas.microsoft.com/office/drawing/2014/main" id="{D2FBA760-8CE2-444D-B27E-1BA45A1A105D}"/>
                  </a:ext>
                </a:extLst>
              </p:cNvPr>
              <p:cNvSpPr/>
              <p:nvPr/>
            </p:nvSpPr>
            <p:spPr>
              <a:xfrm>
                <a:off x="1484232" y="1093651"/>
                <a:ext cx="1504273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rgbClr val="C5C5C5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MiSans Normal" pitchFamily="2" charset="-122"/>
                  <a:ea typeface="MiSans Normal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演示研究所 SlideLab.cc">
              <a:extLst>
                <a:ext uri="{FF2B5EF4-FFF2-40B4-BE49-F238E27FC236}">
                  <a16:creationId xmlns:a16="http://schemas.microsoft.com/office/drawing/2014/main" id="{C229EBE6-435F-4D0F-9676-92996014E484}"/>
                </a:ext>
              </a:extLst>
            </p:cNvPr>
            <p:cNvSpPr/>
            <p:nvPr/>
          </p:nvSpPr>
          <p:spPr>
            <a:xfrm>
              <a:off x="3929492" y="2135336"/>
              <a:ext cx="613204" cy="6312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MiSans Normal" pitchFamily="2" charset="-122"/>
                <a:ea typeface="MiSans Normal" pitchFamily="2" charset="-122"/>
                <a:sym typeface="+mn-lt"/>
              </a:endParaRPr>
            </a:p>
          </p:txBody>
        </p:sp>
        <p:sp>
          <p:nvSpPr>
            <p:cNvPr id="19" name="演示研究所 SlideLab.cc">
              <a:extLst>
                <a:ext uri="{FF2B5EF4-FFF2-40B4-BE49-F238E27FC236}">
                  <a16:creationId xmlns:a16="http://schemas.microsoft.com/office/drawing/2014/main" id="{AA4F294E-3E03-488C-A10B-35047FC64581}"/>
                </a:ext>
              </a:extLst>
            </p:cNvPr>
            <p:cNvSpPr txBox="1"/>
            <p:nvPr/>
          </p:nvSpPr>
          <p:spPr>
            <a:xfrm>
              <a:off x="3967275" y="2211732"/>
              <a:ext cx="613204" cy="490138"/>
            </a:xfrm>
            <a:prstGeom prst="rect">
              <a:avLst/>
            </a:prstGeom>
            <a:noFill/>
          </p:spPr>
          <p:txBody>
            <a:bodyPr wrap="square" lIns="119637" tIns="59819" rIns="119637" bIns="59819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4" name="演示研究所 SlideLab.cc">
            <a:extLst>
              <a:ext uri="{FF2B5EF4-FFF2-40B4-BE49-F238E27FC236}">
                <a16:creationId xmlns:a16="http://schemas.microsoft.com/office/drawing/2014/main" id="{D8AA5E46-0548-4C5B-9B6C-46FE5B7465F8}"/>
              </a:ext>
            </a:extLst>
          </p:cNvPr>
          <p:cNvSpPr txBox="1"/>
          <p:nvPr/>
        </p:nvSpPr>
        <p:spPr>
          <a:xfrm>
            <a:off x="952683" y="1081759"/>
            <a:ext cx="178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程序设计</a:t>
            </a:r>
            <a:endParaRPr lang="en-US" altLang="zh-CN" sz="2800" b="1" dirty="0">
              <a:solidFill>
                <a:schemeClr val="bg1"/>
              </a:solidFill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873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2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演示研究所 SlideLab.cc"/>
          <p:cNvGrpSpPr/>
          <p:nvPr/>
        </p:nvGrpSpPr>
        <p:grpSpPr>
          <a:xfrm>
            <a:off x="10267680" y="6168771"/>
            <a:ext cx="1296788" cy="69851"/>
            <a:chOff x="4667250" y="5472696"/>
            <a:chExt cx="5811612" cy="534404"/>
          </a:xfrm>
        </p:grpSpPr>
        <p:sp>
          <p:nvSpPr>
            <p:cNvPr id="55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56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57" name="演示研究所 SlideLab.cc"/>
          <p:cNvSpPr/>
          <p:nvPr/>
        </p:nvSpPr>
        <p:spPr>
          <a:xfrm rot="16200000">
            <a:off x="-339634" y="339634"/>
            <a:ext cx="888274" cy="209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33" name="演示研究所 SlideLab.cc"/>
          <p:cNvGrpSpPr/>
          <p:nvPr/>
        </p:nvGrpSpPr>
        <p:grpSpPr>
          <a:xfrm>
            <a:off x="379334" y="928642"/>
            <a:ext cx="810215" cy="834008"/>
            <a:chOff x="3830984" y="2033936"/>
            <a:chExt cx="810215" cy="834008"/>
          </a:xfrm>
        </p:grpSpPr>
        <p:grpSp>
          <p:nvGrpSpPr>
            <p:cNvPr id="3" name="组合 2"/>
            <p:cNvGrpSpPr/>
            <p:nvPr/>
          </p:nvGrpSpPr>
          <p:grpSpPr>
            <a:xfrm>
              <a:off x="3830984" y="2033936"/>
              <a:ext cx="810215" cy="834008"/>
              <a:chOff x="1463339" y="1072758"/>
              <a:chExt cx="1546058" cy="1546058"/>
            </a:xfrm>
            <a:effectLst>
              <a:outerShdw blurRad="330200" dist="215900" dir="6900000" sx="81000" sy="8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4" name="演示研究所 SlideLab.cc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" name="演示研究所 SlideLab.cc"/>
              <p:cNvSpPr/>
              <p:nvPr/>
            </p:nvSpPr>
            <p:spPr>
              <a:xfrm>
                <a:off x="1484232" y="1093651"/>
                <a:ext cx="1504273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rgbClr val="C5C5C5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MiSans Normal" pitchFamily="2" charset="-122"/>
                  <a:ea typeface="MiSans Normal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6" name="演示研究所 SlideLab.cc"/>
            <p:cNvSpPr/>
            <p:nvPr/>
          </p:nvSpPr>
          <p:spPr>
            <a:xfrm>
              <a:off x="3929492" y="2135336"/>
              <a:ext cx="613204" cy="6312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MiSans Normal" pitchFamily="2" charset="-122"/>
                <a:ea typeface="MiSans Normal" pitchFamily="2" charset="-122"/>
                <a:sym typeface="+mn-lt"/>
              </a:endParaRPr>
            </a:p>
          </p:txBody>
        </p:sp>
        <p:sp>
          <p:nvSpPr>
            <p:cNvPr id="27" name="演示研究所 SlideLab.cc"/>
            <p:cNvSpPr txBox="1"/>
            <p:nvPr/>
          </p:nvSpPr>
          <p:spPr>
            <a:xfrm>
              <a:off x="3967275" y="2211732"/>
              <a:ext cx="613204" cy="490138"/>
            </a:xfrm>
            <a:prstGeom prst="rect">
              <a:avLst/>
            </a:prstGeom>
            <a:noFill/>
          </p:spPr>
          <p:txBody>
            <a:bodyPr wrap="square" lIns="119637" tIns="59819" rIns="119637" bIns="59819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8" name="演示研究所 SlideLab.cc"/>
          <p:cNvSpPr/>
          <p:nvPr/>
        </p:nvSpPr>
        <p:spPr bwMode="auto">
          <a:xfrm>
            <a:off x="1189549" y="2273855"/>
            <a:ext cx="9936673" cy="260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</p:txBody>
      </p:sp>
      <p:sp>
        <p:nvSpPr>
          <p:cNvPr id="49" name="演示研究所 SlideLab.cc"/>
          <p:cNvSpPr txBox="1"/>
          <p:nvPr/>
        </p:nvSpPr>
        <p:spPr>
          <a:xfrm>
            <a:off x="1216383" y="1071465"/>
            <a:ext cx="1650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程序演示</a:t>
            </a:r>
            <a:endParaRPr lang="en-US" altLang="zh-CN" sz="2800" b="1" dirty="0">
              <a:solidFill>
                <a:schemeClr val="bg1"/>
              </a:solidFill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08915" y="1212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defRPr/>
            </a:pP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具体方案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AD8824-E7DC-4C28-A46D-94DDB19B445F}"/>
              </a:ext>
            </a:extLst>
          </p:cNvPr>
          <p:cNvSpPr txBox="1"/>
          <p:nvPr/>
        </p:nvSpPr>
        <p:spPr>
          <a:xfrm>
            <a:off x="691426" y="2007167"/>
            <a:ext cx="47581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后端程序：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本地搭建并调试多个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模型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2.AI</a:t>
            </a:r>
            <a:r>
              <a:rPr lang="zh-CN" altLang="en-US" dirty="0">
                <a:solidFill>
                  <a:schemeClr val="bg1"/>
                </a:solidFill>
              </a:rPr>
              <a:t>去除用户上传图片中的背景，保留人像</a:t>
            </a:r>
            <a:r>
              <a:rPr lang="en-US" altLang="zh-CN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3.AI</a:t>
            </a:r>
            <a:r>
              <a:rPr lang="zh-CN" altLang="en-US" dirty="0">
                <a:solidFill>
                  <a:schemeClr val="bg1"/>
                </a:solidFill>
              </a:rPr>
              <a:t>根据人像图片识别人物骨架、生成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模型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B148DBE-DF2F-4E3A-8F9B-BE2354378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5" t="32864" r="22235" b="15310"/>
          <a:stretch/>
        </p:blipFill>
        <p:spPr>
          <a:xfrm>
            <a:off x="2157457" y="3465945"/>
            <a:ext cx="1712781" cy="31427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F0B586-2FC3-4C56-8BB2-624C3AFCA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2" t="31892" r="14703" b="13866"/>
          <a:stretch/>
        </p:blipFill>
        <p:spPr>
          <a:xfrm>
            <a:off x="60625" y="3558158"/>
            <a:ext cx="2060841" cy="30743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2DF9A4B-400B-456D-A321-9EA57DAE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94" t="-1983" r="6826" b="-2887"/>
          <a:stretch/>
        </p:blipFill>
        <p:spPr>
          <a:xfrm>
            <a:off x="3834806" y="3537438"/>
            <a:ext cx="4940217" cy="319927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DC504F1-A60C-470D-94EA-78044F15D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861" y="3643925"/>
            <a:ext cx="3013517" cy="30135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D51C0F-6862-4F71-8380-F927C0997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2655"/>
            <a:ext cx="5897623" cy="33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43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9" grpId="0"/>
      <p:bldP spid="52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演示研究所 SlideLab.cc"/>
          <p:cNvGrpSpPr/>
          <p:nvPr/>
        </p:nvGrpSpPr>
        <p:grpSpPr>
          <a:xfrm>
            <a:off x="10267680" y="6168771"/>
            <a:ext cx="1296788" cy="69851"/>
            <a:chOff x="4667250" y="5472696"/>
            <a:chExt cx="5811612" cy="534404"/>
          </a:xfrm>
        </p:grpSpPr>
        <p:sp>
          <p:nvSpPr>
            <p:cNvPr id="55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56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57" name="演示研究所 SlideLab.cc"/>
          <p:cNvSpPr/>
          <p:nvPr/>
        </p:nvSpPr>
        <p:spPr>
          <a:xfrm rot="16200000">
            <a:off x="-339634" y="339634"/>
            <a:ext cx="888274" cy="209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33" name="演示研究所 SlideLab.cc"/>
          <p:cNvGrpSpPr/>
          <p:nvPr/>
        </p:nvGrpSpPr>
        <p:grpSpPr>
          <a:xfrm>
            <a:off x="379334" y="928642"/>
            <a:ext cx="810215" cy="834008"/>
            <a:chOff x="3830984" y="2033936"/>
            <a:chExt cx="810215" cy="834008"/>
          </a:xfrm>
        </p:grpSpPr>
        <p:grpSp>
          <p:nvGrpSpPr>
            <p:cNvPr id="3" name="组合 2"/>
            <p:cNvGrpSpPr/>
            <p:nvPr/>
          </p:nvGrpSpPr>
          <p:grpSpPr>
            <a:xfrm>
              <a:off x="3830984" y="2033936"/>
              <a:ext cx="810215" cy="834008"/>
              <a:chOff x="1463339" y="1072758"/>
              <a:chExt cx="1546058" cy="1546058"/>
            </a:xfrm>
            <a:effectLst>
              <a:outerShdw blurRad="330200" dist="215900" dir="6900000" sx="81000" sy="8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4" name="演示研究所 SlideLab.cc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" name="演示研究所 SlideLab.cc"/>
              <p:cNvSpPr/>
              <p:nvPr/>
            </p:nvSpPr>
            <p:spPr>
              <a:xfrm>
                <a:off x="1484232" y="1093651"/>
                <a:ext cx="1504273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rgbClr val="C5C5C5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MiSans Normal" pitchFamily="2" charset="-122"/>
                  <a:ea typeface="MiSans Normal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6" name="演示研究所 SlideLab.cc"/>
            <p:cNvSpPr/>
            <p:nvPr/>
          </p:nvSpPr>
          <p:spPr>
            <a:xfrm>
              <a:off x="3929492" y="2135336"/>
              <a:ext cx="613204" cy="6312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MiSans Normal" pitchFamily="2" charset="-122"/>
                <a:ea typeface="MiSans Normal" pitchFamily="2" charset="-122"/>
                <a:sym typeface="+mn-lt"/>
              </a:endParaRPr>
            </a:p>
          </p:txBody>
        </p:sp>
        <p:sp>
          <p:nvSpPr>
            <p:cNvPr id="27" name="演示研究所 SlideLab.cc"/>
            <p:cNvSpPr txBox="1"/>
            <p:nvPr/>
          </p:nvSpPr>
          <p:spPr>
            <a:xfrm>
              <a:off x="3967275" y="2211732"/>
              <a:ext cx="613204" cy="490138"/>
            </a:xfrm>
            <a:prstGeom prst="rect">
              <a:avLst/>
            </a:prstGeom>
            <a:noFill/>
          </p:spPr>
          <p:txBody>
            <a:bodyPr wrap="square" lIns="119637" tIns="59819" rIns="119637" bIns="59819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8" name="演示研究所 SlideLab.cc"/>
          <p:cNvSpPr/>
          <p:nvPr/>
        </p:nvSpPr>
        <p:spPr bwMode="auto">
          <a:xfrm>
            <a:off x="1189549" y="2273855"/>
            <a:ext cx="9936673" cy="260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  <a:sym typeface="+mn-lt"/>
            </a:endParaRPr>
          </a:p>
        </p:txBody>
      </p:sp>
      <p:sp>
        <p:nvSpPr>
          <p:cNvPr id="49" name="演示研究所 SlideLab.cc"/>
          <p:cNvSpPr txBox="1"/>
          <p:nvPr/>
        </p:nvSpPr>
        <p:spPr>
          <a:xfrm>
            <a:off x="1216383" y="1071465"/>
            <a:ext cx="1650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程序演示</a:t>
            </a:r>
            <a:endParaRPr lang="en-US" altLang="zh-CN" sz="2800" b="1" dirty="0">
              <a:solidFill>
                <a:schemeClr val="bg1"/>
              </a:solidFill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08915" y="1212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defRPr/>
            </a:pP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具体方案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AD8824-E7DC-4C28-A46D-94DDB19B445F}"/>
              </a:ext>
            </a:extLst>
          </p:cNvPr>
          <p:cNvSpPr txBox="1"/>
          <p:nvPr/>
        </p:nvSpPr>
        <p:spPr>
          <a:xfrm>
            <a:off x="1042735" y="3685029"/>
            <a:ext cx="50532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前端程序：前端采用</a:t>
            </a:r>
            <a:r>
              <a:rPr lang="en-US" altLang="zh-CN" dirty="0" err="1">
                <a:solidFill>
                  <a:schemeClr val="bg1"/>
                </a:solidFill>
              </a:rPr>
              <a:t>HTML+CSS+JavaScript</a:t>
            </a:r>
            <a:r>
              <a:rPr lang="zh-CN" altLang="en-US" dirty="0">
                <a:solidFill>
                  <a:schemeClr val="bg1"/>
                </a:solidFill>
              </a:rPr>
              <a:t>编写网页，用</a:t>
            </a:r>
            <a:r>
              <a:rPr lang="en-US" altLang="zh-CN" dirty="0">
                <a:solidFill>
                  <a:schemeClr val="bg1"/>
                </a:solidFill>
              </a:rPr>
              <a:t>three.js</a:t>
            </a:r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en-US" altLang="zh-CN" dirty="0">
                <a:solidFill>
                  <a:schemeClr val="bg1"/>
                </a:solidFill>
              </a:rPr>
              <a:t>obj</a:t>
            </a:r>
            <a:r>
              <a:rPr lang="zh-CN" altLang="en-US" dirty="0">
                <a:solidFill>
                  <a:schemeClr val="bg1"/>
                </a:solidFill>
              </a:rPr>
              <a:t>文件的实时加载与解析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1A1393-A24F-4E34-9604-61C567159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05"/>
          <a:stretch/>
        </p:blipFill>
        <p:spPr>
          <a:xfrm>
            <a:off x="3069056" y="78796"/>
            <a:ext cx="4562221" cy="32011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8E62F8-E894-4C7B-BB00-ABD20B318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4" t="7112" r="14918" b="5062"/>
          <a:stretch/>
        </p:blipFill>
        <p:spPr>
          <a:xfrm>
            <a:off x="7673001" y="4146694"/>
            <a:ext cx="4518999" cy="27482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39FCA2-3EEE-42D6-85C5-5FC81E6A5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226" y="-3994"/>
            <a:ext cx="4528874" cy="20281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B64E732-FFA6-40F9-9351-FD966C1F4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226" y="2082997"/>
            <a:ext cx="4439628" cy="20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34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9" grpId="0"/>
      <p:bldP spid="52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演示研究所 SlideLab.cc"/>
          <p:cNvSpPr/>
          <p:nvPr/>
        </p:nvSpPr>
        <p:spPr>
          <a:xfrm rot="16200000">
            <a:off x="8532224" y="3198222"/>
            <a:ext cx="6857999" cy="461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3" name="演示研究所 SlideLab.cc"/>
          <p:cNvPicPr>
            <a:picLocks noChangeAspect="1"/>
          </p:cNvPicPr>
          <p:nvPr/>
        </p:nvPicPr>
        <p:blipFill rotWithShape="1">
          <a:blip r:embed="rId3"/>
          <a:srcRect b="60520"/>
          <a:stretch>
            <a:fillRect/>
          </a:stretch>
        </p:blipFill>
        <p:spPr>
          <a:xfrm rot="16200000">
            <a:off x="-150913" y="2351461"/>
            <a:ext cx="6858000" cy="2707532"/>
          </a:xfrm>
          <a:prstGeom prst="rect">
            <a:avLst/>
          </a:prstGeom>
        </p:spPr>
      </p:pic>
      <p:sp>
        <p:nvSpPr>
          <p:cNvPr id="4" name="演示研究所 SlideLab.cc"/>
          <p:cNvSpPr/>
          <p:nvPr/>
        </p:nvSpPr>
        <p:spPr>
          <a:xfrm rot="16200000">
            <a:off x="883501" y="1392975"/>
            <a:ext cx="2857500" cy="4624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3" name="演示研究所 SlideLab.cc"/>
          <p:cNvSpPr/>
          <p:nvPr/>
        </p:nvSpPr>
        <p:spPr>
          <a:xfrm rot="16200000">
            <a:off x="6979500" y="-78524"/>
            <a:ext cx="2857500" cy="756750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2" name="演示研究所 SlideLab.cc"/>
          <p:cNvSpPr txBox="1"/>
          <p:nvPr/>
        </p:nvSpPr>
        <p:spPr>
          <a:xfrm>
            <a:off x="850788" y="2597228"/>
            <a:ext cx="2922926" cy="2214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MiSans" pitchFamily="2" charset="-122"/>
              <a:ea typeface="MiSans" pitchFamily="2" charset="-122"/>
              <a:cs typeface="Aharoni" panose="02010803020104030203" pitchFamily="2" charset="-79"/>
            </a:endParaRPr>
          </a:p>
        </p:txBody>
      </p:sp>
      <p:sp>
        <p:nvSpPr>
          <p:cNvPr id="18" name="演示研究所 SlideLab.cc"/>
          <p:cNvSpPr txBox="1"/>
          <p:nvPr/>
        </p:nvSpPr>
        <p:spPr>
          <a:xfrm>
            <a:off x="6317415" y="2779297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创新点</a:t>
            </a:r>
          </a:p>
        </p:txBody>
      </p:sp>
      <p:sp>
        <p:nvSpPr>
          <p:cNvPr id="19" name="演示研究所 SlideLab.cc"/>
          <p:cNvSpPr/>
          <p:nvPr>
            <p:custDataLst>
              <p:tags r:id="rId1"/>
            </p:custDataLst>
          </p:nvPr>
        </p:nvSpPr>
        <p:spPr>
          <a:xfrm>
            <a:off x="6317415" y="3344244"/>
            <a:ext cx="256304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sz="1600" kern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Innovation points.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2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演示研究所 SlideLab.cc"/>
          <p:cNvGrpSpPr/>
          <p:nvPr/>
        </p:nvGrpSpPr>
        <p:grpSpPr>
          <a:xfrm>
            <a:off x="10267680" y="6168771"/>
            <a:ext cx="1296788" cy="69851"/>
            <a:chOff x="4667250" y="5472696"/>
            <a:chExt cx="5811612" cy="534404"/>
          </a:xfrm>
        </p:grpSpPr>
        <p:sp>
          <p:nvSpPr>
            <p:cNvPr id="31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32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33" name="演示研究所 SlideLab.cc"/>
          <p:cNvSpPr/>
          <p:nvPr/>
        </p:nvSpPr>
        <p:spPr>
          <a:xfrm rot="16200000">
            <a:off x="-339634" y="339634"/>
            <a:ext cx="888274" cy="209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5" name="演示研究所 SlideLab.cc"/>
          <p:cNvSpPr/>
          <p:nvPr>
            <p:custDataLst>
              <p:tags r:id="rId1"/>
            </p:custDataLst>
          </p:nvPr>
        </p:nvSpPr>
        <p:spPr>
          <a:xfrm>
            <a:off x="208915" y="122555"/>
            <a:ext cx="3348990" cy="9112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>
              <a:defRPr/>
            </a:pP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创新点</a:t>
            </a:r>
          </a:p>
        </p:txBody>
      </p:sp>
      <p:grpSp>
        <p:nvGrpSpPr>
          <p:cNvPr id="2" name="演示研究所 SlideLab.cc"/>
          <p:cNvGrpSpPr/>
          <p:nvPr/>
        </p:nvGrpSpPr>
        <p:grpSpPr>
          <a:xfrm>
            <a:off x="4187070" y="1787036"/>
            <a:ext cx="3347467" cy="728573"/>
            <a:chOff x="4443281" y="1990087"/>
            <a:chExt cx="2717860" cy="591540"/>
          </a:xfrm>
        </p:grpSpPr>
        <p:grpSp>
          <p:nvGrpSpPr>
            <p:cNvPr id="3" name="组合 2"/>
            <p:cNvGrpSpPr/>
            <p:nvPr/>
          </p:nvGrpSpPr>
          <p:grpSpPr>
            <a:xfrm flipH="1">
              <a:off x="4443281" y="1990087"/>
              <a:ext cx="2717860" cy="591540"/>
              <a:chOff x="1876425" y="1857375"/>
              <a:chExt cx="3063420" cy="666750"/>
            </a:xfrm>
            <a:solidFill>
              <a:schemeClr val="accent1"/>
            </a:solidFill>
          </p:grpSpPr>
          <p:sp>
            <p:nvSpPr>
              <p:cNvPr id="13" name="演示研究所 SlideLab.cc"/>
              <p:cNvSpPr/>
              <p:nvPr/>
            </p:nvSpPr>
            <p:spPr>
              <a:xfrm>
                <a:off x="1876425" y="1857375"/>
                <a:ext cx="66675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  <p:sp>
            <p:nvSpPr>
              <p:cNvPr id="14" name="演示研究所 SlideLab.cc"/>
              <p:cNvSpPr/>
              <p:nvPr/>
            </p:nvSpPr>
            <p:spPr>
              <a:xfrm>
                <a:off x="2352675" y="1857375"/>
                <a:ext cx="258717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</p:grpSp>
        <p:sp>
          <p:nvSpPr>
            <p:cNvPr id="15" name="演示研究所 SlideLab.cc"/>
            <p:cNvSpPr txBox="1"/>
            <p:nvPr/>
          </p:nvSpPr>
          <p:spPr>
            <a:xfrm>
              <a:off x="4783672" y="2101191"/>
              <a:ext cx="1666874" cy="29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Advantage 01</a:t>
              </a:r>
              <a:endParaRPr lang="zh-CN" altLang="en-US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</p:grpSp>
      <p:grpSp>
        <p:nvGrpSpPr>
          <p:cNvPr id="28" name="演示研究所 SlideLab.cc"/>
          <p:cNvGrpSpPr/>
          <p:nvPr/>
        </p:nvGrpSpPr>
        <p:grpSpPr>
          <a:xfrm>
            <a:off x="4187070" y="3865519"/>
            <a:ext cx="3347467" cy="728573"/>
            <a:chOff x="4443281" y="3677639"/>
            <a:chExt cx="2717860" cy="591540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4443281" y="3677639"/>
              <a:ext cx="2717860" cy="591540"/>
              <a:chOff x="1876425" y="1857375"/>
              <a:chExt cx="3063420" cy="666750"/>
            </a:xfrm>
            <a:solidFill>
              <a:schemeClr val="accent1"/>
            </a:solidFill>
          </p:grpSpPr>
          <p:sp>
            <p:nvSpPr>
              <p:cNvPr id="9" name="演示研究所 SlideLab.cc"/>
              <p:cNvSpPr/>
              <p:nvPr/>
            </p:nvSpPr>
            <p:spPr>
              <a:xfrm>
                <a:off x="1876425" y="1857375"/>
                <a:ext cx="66675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  <p:sp>
            <p:nvSpPr>
              <p:cNvPr id="10" name="演示研究所 SlideLab.cc"/>
              <p:cNvSpPr/>
              <p:nvPr/>
            </p:nvSpPr>
            <p:spPr>
              <a:xfrm>
                <a:off x="2352675" y="1857375"/>
                <a:ext cx="258717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</p:grpSp>
        <p:sp>
          <p:nvSpPr>
            <p:cNvPr id="16" name="演示研究所 SlideLab.cc"/>
            <p:cNvSpPr txBox="1"/>
            <p:nvPr/>
          </p:nvSpPr>
          <p:spPr>
            <a:xfrm>
              <a:off x="4783672" y="3788742"/>
              <a:ext cx="1666874" cy="29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Advantage 03</a:t>
              </a:r>
              <a:endParaRPr lang="zh-CN" altLang="en-US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</p:grpSp>
      <p:grpSp>
        <p:nvGrpSpPr>
          <p:cNvPr id="27" name="演示研究所 SlideLab.cc"/>
          <p:cNvGrpSpPr/>
          <p:nvPr/>
        </p:nvGrpSpPr>
        <p:grpSpPr>
          <a:xfrm>
            <a:off x="4898709" y="2826278"/>
            <a:ext cx="3347467" cy="728573"/>
            <a:chOff x="5021071" y="2833863"/>
            <a:chExt cx="2717860" cy="591540"/>
          </a:xfrm>
        </p:grpSpPr>
        <p:grpSp>
          <p:nvGrpSpPr>
            <p:cNvPr id="4" name="组合 3"/>
            <p:cNvGrpSpPr/>
            <p:nvPr/>
          </p:nvGrpSpPr>
          <p:grpSpPr>
            <a:xfrm>
              <a:off x="5021071" y="2833863"/>
              <a:ext cx="2717860" cy="591540"/>
              <a:chOff x="1876425" y="1857375"/>
              <a:chExt cx="3063420" cy="666750"/>
            </a:xfrm>
            <a:solidFill>
              <a:schemeClr val="accent2"/>
            </a:solidFill>
          </p:grpSpPr>
          <p:sp>
            <p:nvSpPr>
              <p:cNvPr id="11" name="演示研究所 SlideLab.cc"/>
              <p:cNvSpPr/>
              <p:nvPr/>
            </p:nvSpPr>
            <p:spPr>
              <a:xfrm>
                <a:off x="1876425" y="1857375"/>
                <a:ext cx="66675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  <p:sp>
            <p:nvSpPr>
              <p:cNvPr id="12" name="演示研究所 SlideLab.cc"/>
              <p:cNvSpPr/>
              <p:nvPr/>
            </p:nvSpPr>
            <p:spPr>
              <a:xfrm>
                <a:off x="2352675" y="1857375"/>
                <a:ext cx="258717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</p:grpSp>
        <p:sp>
          <p:nvSpPr>
            <p:cNvPr id="17" name="演示研究所 SlideLab.cc"/>
            <p:cNvSpPr txBox="1"/>
            <p:nvPr/>
          </p:nvSpPr>
          <p:spPr>
            <a:xfrm>
              <a:off x="5740664" y="2926958"/>
              <a:ext cx="1666874" cy="29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Advantage 02</a:t>
              </a:r>
              <a:endParaRPr lang="zh-CN" altLang="en-US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</p:grpSp>
      <p:grpSp>
        <p:nvGrpSpPr>
          <p:cNvPr id="29" name="演示研究所 SlideLab.cc"/>
          <p:cNvGrpSpPr/>
          <p:nvPr/>
        </p:nvGrpSpPr>
        <p:grpSpPr>
          <a:xfrm>
            <a:off x="4898709" y="4904759"/>
            <a:ext cx="3347467" cy="728573"/>
            <a:chOff x="5021071" y="4521414"/>
            <a:chExt cx="2717860" cy="591540"/>
          </a:xfrm>
        </p:grpSpPr>
        <p:grpSp>
          <p:nvGrpSpPr>
            <p:cNvPr id="6" name="组合 5"/>
            <p:cNvGrpSpPr/>
            <p:nvPr/>
          </p:nvGrpSpPr>
          <p:grpSpPr>
            <a:xfrm>
              <a:off x="5021071" y="4521414"/>
              <a:ext cx="2717860" cy="591540"/>
              <a:chOff x="1876425" y="1857375"/>
              <a:chExt cx="3063420" cy="666750"/>
            </a:xfrm>
            <a:solidFill>
              <a:schemeClr val="accent2"/>
            </a:solidFill>
          </p:grpSpPr>
          <p:sp>
            <p:nvSpPr>
              <p:cNvPr id="7" name="演示研究所 SlideLab.cc"/>
              <p:cNvSpPr/>
              <p:nvPr/>
            </p:nvSpPr>
            <p:spPr>
              <a:xfrm>
                <a:off x="1876425" y="1857375"/>
                <a:ext cx="66675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  <p:sp>
            <p:nvSpPr>
              <p:cNvPr id="8" name="演示研究所 SlideLab.cc"/>
              <p:cNvSpPr/>
              <p:nvPr/>
            </p:nvSpPr>
            <p:spPr>
              <a:xfrm>
                <a:off x="2352675" y="1857375"/>
                <a:ext cx="258717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</p:grpSp>
        <p:sp>
          <p:nvSpPr>
            <p:cNvPr id="18" name="演示研究所 SlideLab.cc"/>
            <p:cNvSpPr txBox="1"/>
            <p:nvPr/>
          </p:nvSpPr>
          <p:spPr>
            <a:xfrm>
              <a:off x="5740664" y="4632518"/>
              <a:ext cx="1666874" cy="29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Advantage 04</a:t>
              </a:r>
              <a:endParaRPr lang="zh-CN" altLang="en-US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19" name="演示研究所 SlideLab.cc"/>
          <p:cNvSpPr txBox="1"/>
          <p:nvPr/>
        </p:nvSpPr>
        <p:spPr>
          <a:xfrm>
            <a:off x="329957" y="1124766"/>
            <a:ext cx="2997063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游戏通用身份证</a:t>
            </a:r>
          </a:p>
        </p:txBody>
      </p:sp>
      <p:sp>
        <p:nvSpPr>
          <p:cNvPr id="20" name="演示研究所 SlideLab.cc"/>
          <p:cNvSpPr txBox="1"/>
          <p:nvPr/>
        </p:nvSpPr>
        <p:spPr>
          <a:xfrm>
            <a:off x="228084" y="1676127"/>
            <a:ext cx="3823921" cy="165102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在我方平台注册后，用户获得唯一ID，也就是电子身份证，通过该电子身份证，用户可在支持我方项目的游戏中获得独一无二的形象</a:t>
            </a:r>
          </a:p>
        </p:txBody>
      </p:sp>
      <p:sp>
        <p:nvSpPr>
          <p:cNvPr id="21" name="演示研究所 SlideLab.cc"/>
          <p:cNvSpPr txBox="1"/>
          <p:nvPr/>
        </p:nvSpPr>
        <p:spPr>
          <a:xfrm>
            <a:off x="270847" y="4039745"/>
            <a:ext cx="2997063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角色个性化</a:t>
            </a:r>
          </a:p>
        </p:txBody>
      </p:sp>
      <p:sp>
        <p:nvSpPr>
          <p:cNvPr id="22" name="演示研究所 SlideLab.cc"/>
          <p:cNvSpPr txBox="1"/>
          <p:nvPr/>
        </p:nvSpPr>
        <p:spPr>
          <a:xfrm>
            <a:off x="206314" y="4568695"/>
            <a:ext cx="3309620" cy="204343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用户能够自定义在游戏中的角色模型，自由度提高，对游戏的认可度和满意度提高，对游戏厂商而言也会有助于游戏的进一步推广。</a:t>
            </a:r>
          </a:p>
        </p:txBody>
      </p:sp>
      <p:sp>
        <p:nvSpPr>
          <p:cNvPr id="23" name="演示研究所 SlideLab.cc"/>
          <p:cNvSpPr txBox="1"/>
          <p:nvPr/>
        </p:nvSpPr>
        <p:spPr>
          <a:xfrm>
            <a:off x="8567405" y="2074800"/>
            <a:ext cx="2997063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AI</a:t>
            </a:r>
            <a:r>
              <a:rPr lang="zh-CN" altLang="en-US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建模</a:t>
            </a:r>
          </a:p>
        </p:txBody>
      </p:sp>
      <p:sp>
        <p:nvSpPr>
          <p:cNvPr id="24" name="演示研究所 SlideLab.cc"/>
          <p:cNvSpPr txBox="1"/>
          <p:nvPr/>
        </p:nvSpPr>
        <p:spPr>
          <a:xfrm>
            <a:off x="8869817" y="2591124"/>
            <a:ext cx="2997061" cy="787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在提供形象到建立基本模型用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AI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实现自动化</a:t>
            </a:r>
          </a:p>
        </p:txBody>
      </p:sp>
      <p:sp>
        <p:nvSpPr>
          <p:cNvPr id="25" name="演示研究所 SlideLab.cc"/>
          <p:cNvSpPr txBox="1"/>
          <p:nvPr/>
        </p:nvSpPr>
        <p:spPr>
          <a:xfrm>
            <a:off x="9228221" y="4437958"/>
            <a:ext cx="233624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制定行业标准</a:t>
            </a:r>
          </a:p>
        </p:txBody>
      </p:sp>
      <p:sp>
        <p:nvSpPr>
          <p:cNvPr id="26" name="演示研究所 SlideLab.cc"/>
          <p:cNvSpPr txBox="1"/>
          <p:nvPr/>
        </p:nvSpPr>
        <p:spPr>
          <a:xfrm>
            <a:off x="8869817" y="4899612"/>
            <a:ext cx="2997061" cy="115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为游戏建模提供广泛标准，生成基本模型，再根据游戏厂商数据进行渲染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演示研究所 SlideLab.cc"/>
          <p:cNvSpPr txBox="1"/>
          <p:nvPr/>
        </p:nvSpPr>
        <p:spPr>
          <a:xfrm>
            <a:off x="304964" y="534369"/>
            <a:ext cx="3718030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13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鸣谢</a:t>
            </a:r>
          </a:p>
        </p:txBody>
      </p:sp>
      <p:pic>
        <p:nvPicPr>
          <p:cNvPr id="3" name="演示研究所 SlideLab.cc"/>
          <p:cNvPicPr>
            <a:picLocks noChangeAspect="1"/>
          </p:cNvPicPr>
          <p:nvPr/>
        </p:nvPicPr>
        <p:blipFill rotWithShape="1">
          <a:blip r:embed="rId3"/>
          <a:srcRect b="60520"/>
          <a:stretch>
            <a:fillRect/>
          </a:stretch>
        </p:blipFill>
        <p:spPr>
          <a:xfrm rot="16200000">
            <a:off x="-136706" y="2382503"/>
            <a:ext cx="6858000" cy="2707532"/>
          </a:xfrm>
          <a:prstGeom prst="rect">
            <a:avLst/>
          </a:prstGeom>
        </p:spPr>
      </p:pic>
      <p:sp>
        <p:nvSpPr>
          <p:cNvPr id="4" name="演示研究所 SlideLab.cc"/>
          <p:cNvSpPr/>
          <p:nvPr/>
        </p:nvSpPr>
        <p:spPr>
          <a:xfrm rot="16200000">
            <a:off x="841819" y="2070807"/>
            <a:ext cx="2857500" cy="4624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5" name="演示研究所 SlideLab.cc"/>
          <p:cNvGrpSpPr/>
          <p:nvPr/>
        </p:nvGrpSpPr>
        <p:grpSpPr>
          <a:xfrm rot="16200000">
            <a:off x="3783506" y="3574598"/>
            <a:ext cx="478972" cy="261257"/>
            <a:chOff x="5856514" y="3904342"/>
            <a:chExt cx="478972" cy="261257"/>
          </a:xfrm>
        </p:grpSpPr>
        <p:cxnSp>
          <p:nvCxnSpPr>
            <p:cNvPr id="6" name="演示研究所 SlideLab.cc"/>
            <p:cNvCxnSpPr/>
            <p:nvPr/>
          </p:nvCxnSpPr>
          <p:spPr>
            <a:xfrm>
              <a:off x="5856514" y="3904342"/>
              <a:ext cx="4789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演示研究所 SlideLab.cc"/>
            <p:cNvCxnSpPr/>
            <p:nvPr/>
          </p:nvCxnSpPr>
          <p:spPr>
            <a:xfrm>
              <a:off x="5856514" y="4034971"/>
              <a:ext cx="4789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演示研究所 SlideLab.cc"/>
            <p:cNvCxnSpPr/>
            <p:nvPr/>
          </p:nvCxnSpPr>
          <p:spPr>
            <a:xfrm>
              <a:off x="5856514" y="4165599"/>
              <a:ext cx="47897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演示研究所 SlideLab.cc"/>
          <p:cNvGrpSpPr/>
          <p:nvPr/>
        </p:nvGrpSpPr>
        <p:grpSpPr>
          <a:xfrm>
            <a:off x="10267680" y="6168771"/>
            <a:ext cx="1296788" cy="69851"/>
            <a:chOff x="4667250" y="5472696"/>
            <a:chExt cx="5811612" cy="534404"/>
          </a:xfrm>
        </p:grpSpPr>
        <p:sp>
          <p:nvSpPr>
            <p:cNvPr id="10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1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14" name="演示研究所 SlideLab.cc"/>
          <p:cNvSpPr/>
          <p:nvPr/>
        </p:nvSpPr>
        <p:spPr>
          <a:xfrm rot="16200000">
            <a:off x="6979500" y="583046"/>
            <a:ext cx="2857500" cy="756750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7" name="演示研究所 SlideLab.cc"/>
          <p:cNvSpPr txBox="1"/>
          <p:nvPr>
            <p:custDataLst>
              <p:tags r:id="rId1"/>
            </p:custDataLst>
          </p:nvPr>
        </p:nvSpPr>
        <p:spPr>
          <a:xfrm>
            <a:off x="10035505" y="5806540"/>
            <a:ext cx="1739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MiSans Normal" pitchFamily="2" charset="-122"/>
                <a:ea typeface="MiSans Normal" pitchFamily="2" charset="-122"/>
              </a:rPr>
              <a:t>汇报队伍：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MiSans Normal" pitchFamily="2" charset="-122"/>
                <a:ea typeface="MiSans Normal" pitchFamily="2" charset="-122"/>
              </a:rPr>
              <a:t>D0g3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77DCAE-4CEB-497A-870F-BD9A29668DAA}"/>
              </a:ext>
            </a:extLst>
          </p:cNvPr>
          <p:cNvSpPr/>
          <p:nvPr/>
        </p:nvSpPr>
        <p:spPr>
          <a:xfrm>
            <a:off x="4756007" y="2973774"/>
            <a:ext cx="7008179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cap="none" spc="5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感谢：</a:t>
            </a:r>
            <a:endParaRPr lang="en-US" altLang="zh-CN" sz="2800" b="1" cap="none" spc="50" dirty="0">
              <a:ln w="0">
                <a:solidFill>
                  <a:schemeClr val="accent1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zh-CN" altLang="en-US" sz="2800" b="1" cap="none" spc="5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赛事主办方</a:t>
            </a:r>
            <a:endParaRPr lang="en-US" altLang="zh-CN" sz="2800" b="1" cap="none" spc="50" dirty="0">
              <a:ln w="0">
                <a:solidFill>
                  <a:schemeClr val="accent1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zh-CN" altLang="en-US" sz="2800" b="1" spc="5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云天励飞</a:t>
            </a:r>
            <a:endParaRPr lang="en-US" altLang="zh-CN" sz="2800" b="1" spc="50" dirty="0">
              <a:ln w="0">
                <a:solidFill>
                  <a:schemeClr val="accent1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zh-CN" altLang="en-US" sz="2800" b="1" spc="5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钟斌老师、黄哲老师</a:t>
            </a:r>
            <a:endParaRPr lang="en-US" altLang="zh-CN" sz="2800" b="1" spc="50" dirty="0">
              <a:ln w="0">
                <a:solidFill>
                  <a:schemeClr val="accent1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演示研究所 SlideLab.cc"/>
          <p:cNvSpPr/>
          <p:nvPr/>
        </p:nvSpPr>
        <p:spPr>
          <a:xfrm rot="16200000">
            <a:off x="1221503" y="-1221501"/>
            <a:ext cx="2181497" cy="4624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演示研究所 SlideLab.cc"/>
          <p:cNvSpPr/>
          <p:nvPr/>
        </p:nvSpPr>
        <p:spPr>
          <a:xfrm rot="16200000">
            <a:off x="7317503" y="-2693001"/>
            <a:ext cx="2181497" cy="7567500"/>
          </a:xfrm>
          <a:prstGeom prst="rect">
            <a:avLst/>
          </a:prstGeom>
          <a:solidFill>
            <a:schemeClr val="tx1">
              <a:lumMod val="95000"/>
              <a:lumOff val="5000"/>
              <a:alpha val="74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4" name="演示研究所 SlideLab.cc"/>
          <p:cNvGrpSpPr/>
          <p:nvPr/>
        </p:nvGrpSpPr>
        <p:grpSpPr>
          <a:xfrm>
            <a:off x="10267680" y="6168771"/>
            <a:ext cx="1296788" cy="69851"/>
            <a:chOff x="4667250" y="5472696"/>
            <a:chExt cx="5811612" cy="534404"/>
          </a:xfrm>
        </p:grpSpPr>
        <p:sp>
          <p:nvSpPr>
            <p:cNvPr id="5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6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8" name="演示研究所 SlideLab.cc"/>
          <p:cNvSpPr txBox="1"/>
          <p:nvPr/>
        </p:nvSpPr>
        <p:spPr>
          <a:xfrm>
            <a:off x="5007682" y="305919"/>
            <a:ext cx="680114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9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CONTENT</a:t>
            </a:r>
            <a:endParaRPr lang="zh-CN" altLang="en-US" sz="9600" b="1" dirty="0">
              <a:solidFill>
                <a:schemeClr val="accent1">
                  <a:lumMod val="60000"/>
                  <a:lumOff val="40000"/>
                </a:schemeClr>
              </a:solidFill>
              <a:latin typeface="MiSans" pitchFamily="2" charset="-122"/>
              <a:ea typeface="MiSans" pitchFamily="2" charset="-122"/>
              <a:cs typeface="Aharoni" panose="02010803020104030203" pitchFamily="2" charset="-79"/>
            </a:endParaRPr>
          </a:p>
        </p:txBody>
      </p:sp>
      <p:sp>
        <p:nvSpPr>
          <p:cNvPr id="9" name="演示研究所 SlideLab.cc"/>
          <p:cNvSpPr txBox="1"/>
          <p:nvPr>
            <p:custDataLst>
              <p:tags r:id="rId1"/>
            </p:custDataLst>
          </p:nvPr>
        </p:nvSpPr>
        <p:spPr>
          <a:xfrm>
            <a:off x="1193996" y="42902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 dirty="0">
                <a:solidFill>
                  <a:schemeClr val="bg1"/>
                </a:solidFill>
                <a:latin typeface="MiSans Semibold" pitchFamily="2" charset="-122"/>
                <a:ea typeface="MiSans Semibold" pitchFamily="2" charset="-122"/>
              </a:rPr>
              <a:t>目录</a:t>
            </a:r>
            <a:endParaRPr lang="zh-CN" altLang="en-US" sz="13800" dirty="0">
              <a:solidFill>
                <a:schemeClr val="bg1"/>
              </a:solidFill>
              <a:latin typeface="MiSans Light" pitchFamily="2" charset="-122"/>
              <a:ea typeface="MiSans Light" pitchFamily="2" charset="-122"/>
            </a:endParaRPr>
          </a:p>
        </p:txBody>
      </p:sp>
      <p:sp>
        <p:nvSpPr>
          <p:cNvPr id="10" name="演示研究所 SlideLab.cc"/>
          <p:cNvSpPr txBox="1"/>
          <p:nvPr/>
        </p:nvSpPr>
        <p:spPr>
          <a:xfrm>
            <a:off x="1365743" y="3943659"/>
            <a:ext cx="2433362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市场前景</a:t>
            </a:r>
          </a:p>
        </p:txBody>
      </p:sp>
      <p:sp>
        <p:nvSpPr>
          <p:cNvPr id="11" name="演示研究所 SlideLab.cc"/>
          <p:cNvSpPr txBox="1"/>
          <p:nvPr/>
        </p:nvSpPr>
        <p:spPr>
          <a:xfrm>
            <a:off x="1502206" y="4343769"/>
            <a:ext cx="2160434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介绍本项目在市场中的具体应用场景</a:t>
            </a:r>
          </a:p>
        </p:txBody>
      </p:sp>
      <p:sp>
        <p:nvSpPr>
          <p:cNvPr id="12" name="演示研究所 SlideLab.cc"/>
          <p:cNvSpPr txBox="1"/>
          <p:nvPr/>
        </p:nvSpPr>
        <p:spPr>
          <a:xfrm>
            <a:off x="2056529" y="3113178"/>
            <a:ext cx="105178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9600" spc="-15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ctr"/>
            <a:r>
              <a:rPr lang="en-US" altLang="zh-CN" sz="4400" spc="-300" dirty="0">
                <a:solidFill>
                  <a:schemeClr val="accent1"/>
                </a:solidFill>
                <a:latin typeface="MiSans Normal" pitchFamily="2" charset="-122"/>
                <a:ea typeface="MiSans Normal" pitchFamily="2" charset="-122"/>
              </a:rPr>
              <a:t>01</a:t>
            </a:r>
            <a:endParaRPr lang="zh-CN" altLang="en-US" sz="4400" spc="-300" dirty="0">
              <a:solidFill>
                <a:schemeClr val="accent1"/>
              </a:solidFill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3" name="演示研究所 SlideLab.cc"/>
          <p:cNvSpPr txBox="1"/>
          <p:nvPr/>
        </p:nvSpPr>
        <p:spPr>
          <a:xfrm>
            <a:off x="3662640" y="3943659"/>
            <a:ext cx="2433362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设计思路</a:t>
            </a:r>
          </a:p>
        </p:txBody>
      </p:sp>
      <p:sp>
        <p:nvSpPr>
          <p:cNvPr id="14" name="演示研究所 SlideLab.cc"/>
          <p:cNvSpPr txBox="1"/>
          <p:nvPr/>
        </p:nvSpPr>
        <p:spPr>
          <a:xfrm>
            <a:off x="3799103" y="4343769"/>
            <a:ext cx="2160434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介绍本小组在创作过程中的设计思路</a:t>
            </a:r>
          </a:p>
        </p:txBody>
      </p:sp>
      <p:sp>
        <p:nvSpPr>
          <p:cNvPr id="15" name="演示研究所 SlideLab.cc"/>
          <p:cNvSpPr txBox="1"/>
          <p:nvPr/>
        </p:nvSpPr>
        <p:spPr>
          <a:xfrm>
            <a:off x="4353426" y="3113178"/>
            <a:ext cx="105178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9600" spc="-15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ctr"/>
            <a:r>
              <a:rPr lang="en-US" altLang="zh-CN" sz="4400" spc="-3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Sans Normal" pitchFamily="2" charset="-122"/>
                <a:ea typeface="MiSans Normal" pitchFamily="2" charset="-122"/>
              </a:rPr>
              <a:t>02</a:t>
            </a:r>
            <a:endParaRPr lang="zh-CN" altLang="en-US" sz="4400" spc="-300" dirty="0">
              <a:solidFill>
                <a:schemeClr val="accent1">
                  <a:lumMod val="40000"/>
                  <a:lumOff val="60000"/>
                </a:schemeClr>
              </a:solidFill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6" name="演示研究所 SlideLab.cc"/>
          <p:cNvSpPr txBox="1"/>
          <p:nvPr/>
        </p:nvSpPr>
        <p:spPr>
          <a:xfrm>
            <a:off x="5959537" y="3913814"/>
            <a:ext cx="2433362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具体方案</a:t>
            </a:r>
          </a:p>
        </p:txBody>
      </p:sp>
      <p:sp>
        <p:nvSpPr>
          <p:cNvPr id="17" name="演示研究所 SlideLab.cc"/>
          <p:cNvSpPr txBox="1"/>
          <p:nvPr/>
        </p:nvSpPr>
        <p:spPr>
          <a:xfrm>
            <a:off x="6096000" y="4343769"/>
            <a:ext cx="2160434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介绍本小组对于项目实施的具体方案</a:t>
            </a:r>
          </a:p>
        </p:txBody>
      </p:sp>
      <p:sp>
        <p:nvSpPr>
          <p:cNvPr id="18" name="演示研究所 SlideLab.cc"/>
          <p:cNvSpPr txBox="1"/>
          <p:nvPr/>
        </p:nvSpPr>
        <p:spPr>
          <a:xfrm>
            <a:off x="6650323" y="3113178"/>
            <a:ext cx="105178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9600" spc="-15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ctr"/>
            <a:r>
              <a:rPr lang="en-US" altLang="zh-CN" sz="4400" spc="-300" dirty="0">
                <a:solidFill>
                  <a:schemeClr val="accent1"/>
                </a:solidFill>
                <a:latin typeface="MiSans Normal" pitchFamily="2" charset="-122"/>
                <a:ea typeface="MiSans Normal" pitchFamily="2" charset="-122"/>
              </a:rPr>
              <a:t>03</a:t>
            </a:r>
            <a:endParaRPr lang="zh-CN" altLang="en-US" sz="4400" spc="-300" dirty="0">
              <a:solidFill>
                <a:schemeClr val="accent1"/>
              </a:solidFill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9" name="演示研究所 SlideLab.cc"/>
          <p:cNvSpPr txBox="1"/>
          <p:nvPr/>
        </p:nvSpPr>
        <p:spPr>
          <a:xfrm>
            <a:off x="8256434" y="3943659"/>
            <a:ext cx="2433362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创新点</a:t>
            </a:r>
          </a:p>
        </p:txBody>
      </p:sp>
      <p:sp>
        <p:nvSpPr>
          <p:cNvPr id="20" name="演示研究所 SlideLab.cc"/>
          <p:cNvSpPr txBox="1"/>
          <p:nvPr/>
        </p:nvSpPr>
        <p:spPr>
          <a:xfrm>
            <a:off x="8392897" y="4343769"/>
            <a:ext cx="2160434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介绍本小组在市场中的创新点</a:t>
            </a:r>
          </a:p>
        </p:txBody>
      </p:sp>
      <p:sp>
        <p:nvSpPr>
          <p:cNvPr id="21" name="演示研究所 SlideLab.cc"/>
          <p:cNvSpPr txBox="1"/>
          <p:nvPr/>
        </p:nvSpPr>
        <p:spPr>
          <a:xfrm>
            <a:off x="8947220" y="3113178"/>
            <a:ext cx="105178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9600" spc="-15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ctr"/>
            <a:r>
              <a:rPr lang="en-US" altLang="zh-CN" sz="4400" spc="-3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Sans Normal" pitchFamily="2" charset="-122"/>
                <a:ea typeface="MiSans Normal" pitchFamily="2" charset="-122"/>
              </a:rPr>
              <a:t>04</a:t>
            </a:r>
            <a:endParaRPr lang="zh-CN" altLang="en-US" sz="4400" spc="-300" dirty="0">
              <a:solidFill>
                <a:schemeClr val="accent1">
                  <a:lumMod val="40000"/>
                  <a:lumOff val="60000"/>
                </a:schemeClr>
              </a:solidFill>
              <a:latin typeface="MiSans Normal" pitchFamily="2" charset="-122"/>
              <a:ea typeface="MiSans Normal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演示研究所 SlideLab.cc"/>
          <p:cNvSpPr/>
          <p:nvPr/>
        </p:nvSpPr>
        <p:spPr>
          <a:xfrm rot="16200000">
            <a:off x="8532223" y="3194850"/>
            <a:ext cx="6857999" cy="461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3" name="演示研究所 SlideLab.cc"/>
          <p:cNvPicPr>
            <a:picLocks noChangeAspect="1"/>
          </p:cNvPicPr>
          <p:nvPr/>
        </p:nvPicPr>
        <p:blipFill rotWithShape="1">
          <a:blip r:embed="rId3"/>
          <a:srcRect b="60520"/>
          <a:stretch>
            <a:fillRect/>
          </a:stretch>
        </p:blipFill>
        <p:spPr>
          <a:xfrm rot="16200000">
            <a:off x="-150913" y="2351461"/>
            <a:ext cx="6858000" cy="2707532"/>
          </a:xfrm>
          <a:prstGeom prst="rect">
            <a:avLst/>
          </a:prstGeom>
        </p:spPr>
      </p:pic>
      <p:sp>
        <p:nvSpPr>
          <p:cNvPr id="4" name="演示研究所 SlideLab.cc"/>
          <p:cNvSpPr/>
          <p:nvPr/>
        </p:nvSpPr>
        <p:spPr>
          <a:xfrm rot="16200000">
            <a:off x="883501" y="1392975"/>
            <a:ext cx="2857500" cy="4624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3" name="演示研究所 SlideLab.cc"/>
          <p:cNvSpPr/>
          <p:nvPr/>
        </p:nvSpPr>
        <p:spPr>
          <a:xfrm rot="16200000">
            <a:off x="6986853" y="-78527"/>
            <a:ext cx="2857500" cy="756750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2" name="演示研究所 SlideLab.cc"/>
          <p:cNvSpPr txBox="1"/>
          <p:nvPr/>
        </p:nvSpPr>
        <p:spPr>
          <a:xfrm>
            <a:off x="1145383" y="2597228"/>
            <a:ext cx="2707533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MiSans" pitchFamily="2" charset="-122"/>
              <a:ea typeface="MiSans" pitchFamily="2" charset="-122"/>
              <a:cs typeface="Aharoni" panose="02010803020104030203" pitchFamily="2" charset="-79"/>
            </a:endParaRPr>
          </a:p>
        </p:txBody>
      </p:sp>
      <p:sp>
        <p:nvSpPr>
          <p:cNvPr id="17" name="演示研究所 SlideLab.cc"/>
          <p:cNvSpPr txBox="1"/>
          <p:nvPr/>
        </p:nvSpPr>
        <p:spPr>
          <a:xfrm>
            <a:off x="6304003" y="3753535"/>
            <a:ext cx="4215849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>
                  <a:lumMod val="75000"/>
                </a:schemeClr>
              </a:solidFill>
              <a:latin typeface="MiSans Normal" pitchFamily="2" charset="-122"/>
              <a:ea typeface="MiSans Normal" pitchFamily="2" charset="-122"/>
              <a:cs typeface="Alibaba PuHuiTi" pitchFamily="18" charset="-122"/>
            </a:endParaRPr>
          </a:p>
        </p:txBody>
      </p:sp>
      <p:sp>
        <p:nvSpPr>
          <p:cNvPr id="18" name="演示研究所 SlideLab.cc"/>
          <p:cNvSpPr txBox="1"/>
          <p:nvPr/>
        </p:nvSpPr>
        <p:spPr>
          <a:xfrm>
            <a:off x="6317615" y="2493645"/>
            <a:ext cx="2296795" cy="6280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市场前景</a:t>
            </a:r>
            <a:endPara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演示研究所 SlideLab.cc"/>
          <p:cNvSpPr/>
          <p:nvPr>
            <p:custDataLst>
              <p:tags r:id="rId1"/>
            </p:custDataLst>
          </p:nvPr>
        </p:nvSpPr>
        <p:spPr>
          <a:xfrm>
            <a:off x="5657215" y="3344545"/>
            <a:ext cx="2722880" cy="4089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400"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Market prospects.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2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演示研究所 SlideLab.cc"/>
          <p:cNvSpPr/>
          <p:nvPr/>
        </p:nvSpPr>
        <p:spPr>
          <a:xfrm rot="16200000">
            <a:off x="-339634" y="339634"/>
            <a:ext cx="888274" cy="209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1" name="演示研究所 SlideLab.cc"/>
          <p:cNvSpPr txBox="1"/>
          <p:nvPr/>
        </p:nvSpPr>
        <p:spPr>
          <a:xfrm>
            <a:off x="430749" y="2147443"/>
            <a:ext cx="4358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年，我国游戏用户已达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6.64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亿，市场庞大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演示研究所 SlideLab.cc"/>
          <p:cNvSpPr txBox="1"/>
          <p:nvPr/>
        </p:nvSpPr>
        <p:spPr>
          <a:xfrm>
            <a:off x="2434963" y="3193560"/>
            <a:ext cx="423800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5" name="演示研究所 SlideLab.cc"/>
          <p:cNvSpPr txBox="1"/>
          <p:nvPr/>
        </p:nvSpPr>
        <p:spPr>
          <a:xfrm>
            <a:off x="430749" y="2438545"/>
            <a:ext cx="6511472" cy="22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16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像素时代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16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时代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时代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再到现在的</a:t>
            </a:r>
            <a:r>
              <a:rPr lang="zh-CN" altLang="en-US" sz="16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次世代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，每一阶段发展都需要投入比之前更大的人力物力财力，如今游戏建模越来越精细化，对建模的要求也在提示，如果能在建模行业推行出一个广泛的标准，那将具有庞大市场。</a:t>
            </a:r>
            <a:endParaRPr lang="en-US" altLang="zh-CN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用户游戏通用身份证，为用户提供独一无二的游戏形象，提高用户沉浸式体验感。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8915" y="1219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defRPr/>
            </a:pP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市场前景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615C1A8-DA6E-45AB-85F2-E44EDC95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175" y="586769"/>
            <a:ext cx="4612075" cy="267437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DE98093-7AD0-4D27-BF4D-AC199DF2F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176" y="4051102"/>
            <a:ext cx="4612075" cy="259485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22B07CD-BA0E-4A1C-B73B-7D52CD2E84EF}"/>
              </a:ext>
            </a:extLst>
          </p:cNvPr>
          <p:cNvSpPr txBox="1"/>
          <p:nvPr/>
        </p:nvSpPr>
        <p:spPr>
          <a:xfrm>
            <a:off x="7738726" y="256224"/>
            <a:ext cx="3292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0" dirty="0">
                <a:solidFill>
                  <a:schemeClr val="bg1"/>
                </a:solidFill>
                <a:effectLst/>
                <a:latin typeface="-apple-system"/>
              </a:rPr>
              <a:t>2014-2020</a:t>
            </a:r>
            <a:r>
              <a:rPr lang="zh-CN" altLang="en-US" sz="1400" i="0" dirty="0">
                <a:solidFill>
                  <a:schemeClr val="bg1"/>
                </a:solidFill>
                <a:effectLst/>
                <a:latin typeface="-apple-system"/>
              </a:rPr>
              <a:t>年中国游戏市场实际销售收入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A734C4-DD6D-45B5-948E-F296ECA63DE8}"/>
              </a:ext>
            </a:extLst>
          </p:cNvPr>
          <p:cNvSpPr txBox="1"/>
          <p:nvPr/>
        </p:nvSpPr>
        <p:spPr>
          <a:xfrm>
            <a:off x="8518166" y="3743325"/>
            <a:ext cx="251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i="0" dirty="0">
                <a:solidFill>
                  <a:schemeClr val="bg1"/>
                </a:solidFill>
                <a:effectLst/>
                <a:latin typeface="-apple-system"/>
              </a:rPr>
              <a:t>中国游戏用户规模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/>
      <p:bldP spid="15" grpId="0"/>
      <p:bldP spid="4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演示研究所 SlideLab.cc"/>
          <p:cNvSpPr/>
          <p:nvPr/>
        </p:nvSpPr>
        <p:spPr>
          <a:xfrm rot="16200000">
            <a:off x="8532223" y="3194850"/>
            <a:ext cx="6857999" cy="461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3" name="演示研究所 SlideLab.cc"/>
          <p:cNvPicPr>
            <a:picLocks noChangeAspect="1"/>
          </p:cNvPicPr>
          <p:nvPr/>
        </p:nvPicPr>
        <p:blipFill rotWithShape="1">
          <a:blip r:embed="rId3"/>
          <a:srcRect b="60520"/>
          <a:stretch>
            <a:fillRect/>
          </a:stretch>
        </p:blipFill>
        <p:spPr>
          <a:xfrm rot="16200000">
            <a:off x="-150913" y="2351461"/>
            <a:ext cx="6858000" cy="2707532"/>
          </a:xfrm>
          <a:prstGeom prst="rect">
            <a:avLst/>
          </a:prstGeom>
        </p:spPr>
      </p:pic>
      <p:sp>
        <p:nvSpPr>
          <p:cNvPr id="4" name="演示研究所 SlideLab.cc"/>
          <p:cNvSpPr/>
          <p:nvPr/>
        </p:nvSpPr>
        <p:spPr>
          <a:xfrm rot="16200000">
            <a:off x="883501" y="1392975"/>
            <a:ext cx="2857500" cy="4624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3" name="演示研究所 SlideLab.cc"/>
          <p:cNvSpPr/>
          <p:nvPr/>
        </p:nvSpPr>
        <p:spPr>
          <a:xfrm rot="16200000">
            <a:off x="6765981" y="142348"/>
            <a:ext cx="2857500" cy="7125756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2" name="演示研究所 SlideLab.cc"/>
          <p:cNvSpPr txBox="1"/>
          <p:nvPr/>
        </p:nvSpPr>
        <p:spPr>
          <a:xfrm>
            <a:off x="1145383" y="2597228"/>
            <a:ext cx="2707533" cy="2214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MiSans" pitchFamily="2" charset="-122"/>
              <a:ea typeface="MiSans" pitchFamily="2" charset="-122"/>
              <a:cs typeface="Aharoni" panose="02010803020104030203" pitchFamily="2" charset="-79"/>
            </a:endParaRPr>
          </a:p>
        </p:txBody>
      </p:sp>
      <p:sp>
        <p:nvSpPr>
          <p:cNvPr id="17" name="演示研究所 SlideLab.cc"/>
          <p:cNvSpPr txBox="1"/>
          <p:nvPr/>
        </p:nvSpPr>
        <p:spPr>
          <a:xfrm>
            <a:off x="6304003" y="3753535"/>
            <a:ext cx="4215849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>
                  <a:lumMod val="75000"/>
                </a:schemeClr>
              </a:solidFill>
              <a:latin typeface="MiSans Normal" pitchFamily="2" charset="-122"/>
              <a:ea typeface="MiSans Normal" pitchFamily="2" charset="-122"/>
              <a:cs typeface="Alibaba PuHuiTi" pitchFamily="18" charset="-122"/>
            </a:endParaRPr>
          </a:p>
        </p:txBody>
      </p:sp>
      <p:sp>
        <p:nvSpPr>
          <p:cNvPr id="18" name="演示研究所 SlideLab.cc"/>
          <p:cNvSpPr txBox="1"/>
          <p:nvPr/>
        </p:nvSpPr>
        <p:spPr>
          <a:xfrm>
            <a:off x="6317615" y="2493645"/>
            <a:ext cx="2296795" cy="6280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设计思路</a:t>
            </a:r>
          </a:p>
        </p:txBody>
      </p:sp>
      <p:sp>
        <p:nvSpPr>
          <p:cNvPr id="19" name="演示研究所 SlideLab.cc"/>
          <p:cNvSpPr/>
          <p:nvPr>
            <p:custDataLst>
              <p:tags r:id="rId1"/>
            </p:custDataLst>
          </p:nvPr>
        </p:nvSpPr>
        <p:spPr>
          <a:xfrm>
            <a:off x="5410790" y="3308035"/>
            <a:ext cx="2722880" cy="4089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400"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Design idea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2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演示研究所 SlideLab.cc"/>
          <p:cNvGrpSpPr/>
          <p:nvPr/>
        </p:nvGrpSpPr>
        <p:grpSpPr>
          <a:xfrm>
            <a:off x="10267680" y="6168771"/>
            <a:ext cx="1296788" cy="69851"/>
            <a:chOff x="4667250" y="5472696"/>
            <a:chExt cx="5811612" cy="534404"/>
          </a:xfrm>
        </p:grpSpPr>
        <p:sp>
          <p:nvSpPr>
            <p:cNvPr id="31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32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33" name="演示研究所 SlideLab.cc"/>
          <p:cNvSpPr/>
          <p:nvPr/>
        </p:nvSpPr>
        <p:spPr>
          <a:xfrm rot="16200000">
            <a:off x="-339634" y="339634"/>
            <a:ext cx="888274" cy="209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5" name="演示研究所 SlideLab.cc"/>
          <p:cNvSpPr/>
          <p:nvPr>
            <p:custDataLst>
              <p:tags r:id="rId1"/>
            </p:custDataLst>
          </p:nvPr>
        </p:nvSpPr>
        <p:spPr>
          <a:xfrm>
            <a:off x="208915" y="122555"/>
            <a:ext cx="3348990" cy="9112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>
              <a:defRPr/>
            </a:pP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设计思路</a:t>
            </a:r>
          </a:p>
        </p:txBody>
      </p:sp>
      <p:grpSp>
        <p:nvGrpSpPr>
          <p:cNvPr id="2" name="演示研究所 SlideLab.cc"/>
          <p:cNvGrpSpPr/>
          <p:nvPr/>
        </p:nvGrpSpPr>
        <p:grpSpPr>
          <a:xfrm>
            <a:off x="4443281" y="1990087"/>
            <a:ext cx="2717860" cy="591540"/>
            <a:chOff x="4443281" y="1990087"/>
            <a:chExt cx="2717860" cy="591540"/>
          </a:xfrm>
        </p:grpSpPr>
        <p:grpSp>
          <p:nvGrpSpPr>
            <p:cNvPr id="3" name="组合 2"/>
            <p:cNvGrpSpPr/>
            <p:nvPr/>
          </p:nvGrpSpPr>
          <p:grpSpPr>
            <a:xfrm flipH="1">
              <a:off x="4443281" y="1990087"/>
              <a:ext cx="2717860" cy="591540"/>
              <a:chOff x="1876425" y="1857375"/>
              <a:chExt cx="3063420" cy="666750"/>
            </a:xfrm>
            <a:solidFill>
              <a:schemeClr val="accent1"/>
            </a:solidFill>
          </p:grpSpPr>
          <p:sp>
            <p:nvSpPr>
              <p:cNvPr id="13" name="演示研究所 SlideLab.cc"/>
              <p:cNvSpPr/>
              <p:nvPr/>
            </p:nvSpPr>
            <p:spPr>
              <a:xfrm>
                <a:off x="1876425" y="1857375"/>
                <a:ext cx="66675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  <p:sp>
            <p:nvSpPr>
              <p:cNvPr id="14" name="演示研究所 SlideLab.cc"/>
              <p:cNvSpPr/>
              <p:nvPr/>
            </p:nvSpPr>
            <p:spPr>
              <a:xfrm>
                <a:off x="2352675" y="1857375"/>
                <a:ext cx="258717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</p:grpSp>
        <p:sp>
          <p:nvSpPr>
            <p:cNvPr id="15" name="演示研究所 SlideLab.cc"/>
            <p:cNvSpPr txBox="1"/>
            <p:nvPr/>
          </p:nvSpPr>
          <p:spPr>
            <a:xfrm>
              <a:off x="4783672" y="2101191"/>
              <a:ext cx="1666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Step 01</a:t>
              </a:r>
              <a:endParaRPr lang="zh-CN" altLang="en-US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</p:grpSp>
      <p:grpSp>
        <p:nvGrpSpPr>
          <p:cNvPr id="28" name="演示研究所 SlideLab.cc"/>
          <p:cNvGrpSpPr/>
          <p:nvPr/>
        </p:nvGrpSpPr>
        <p:grpSpPr>
          <a:xfrm>
            <a:off x="4443281" y="4523796"/>
            <a:ext cx="2717860" cy="591540"/>
            <a:chOff x="4443281" y="3677639"/>
            <a:chExt cx="2717860" cy="591540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4443281" y="3677639"/>
              <a:ext cx="2717860" cy="591540"/>
              <a:chOff x="1876425" y="1857375"/>
              <a:chExt cx="3063420" cy="666750"/>
            </a:xfrm>
            <a:solidFill>
              <a:schemeClr val="accent1"/>
            </a:solidFill>
          </p:grpSpPr>
          <p:sp>
            <p:nvSpPr>
              <p:cNvPr id="9" name="演示研究所 SlideLab.cc"/>
              <p:cNvSpPr/>
              <p:nvPr/>
            </p:nvSpPr>
            <p:spPr>
              <a:xfrm>
                <a:off x="1876425" y="1857375"/>
                <a:ext cx="66675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  <p:sp>
            <p:nvSpPr>
              <p:cNvPr id="10" name="演示研究所 SlideLab.cc"/>
              <p:cNvSpPr/>
              <p:nvPr/>
            </p:nvSpPr>
            <p:spPr>
              <a:xfrm>
                <a:off x="2352675" y="1857375"/>
                <a:ext cx="258717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</p:grpSp>
        <p:sp>
          <p:nvSpPr>
            <p:cNvPr id="16" name="演示研究所 SlideLab.cc"/>
            <p:cNvSpPr txBox="1"/>
            <p:nvPr/>
          </p:nvSpPr>
          <p:spPr>
            <a:xfrm>
              <a:off x="4783672" y="3788742"/>
              <a:ext cx="1666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Step 03</a:t>
              </a:r>
              <a:endParaRPr lang="zh-CN" altLang="en-US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</p:grpSp>
      <p:grpSp>
        <p:nvGrpSpPr>
          <p:cNvPr id="27" name="演示研究所 SlideLab.cc"/>
          <p:cNvGrpSpPr/>
          <p:nvPr/>
        </p:nvGrpSpPr>
        <p:grpSpPr>
          <a:xfrm>
            <a:off x="4473360" y="3256941"/>
            <a:ext cx="2717860" cy="591540"/>
            <a:chOff x="5021071" y="2833863"/>
            <a:chExt cx="2717860" cy="591540"/>
          </a:xfrm>
        </p:grpSpPr>
        <p:grpSp>
          <p:nvGrpSpPr>
            <p:cNvPr id="4" name="组合 3"/>
            <p:cNvGrpSpPr/>
            <p:nvPr/>
          </p:nvGrpSpPr>
          <p:grpSpPr>
            <a:xfrm>
              <a:off x="5021071" y="2833863"/>
              <a:ext cx="2717860" cy="591540"/>
              <a:chOff x="1876425" y="1857375"/>
              <a:chExt cx="3063420" cy="666750"/>
            </a:xfrm>
            <a:solidFill>
              <a:schemeClr val="accent2"/>
            </a:solidFill>
          </p:grpSpPr>
          <p:sp>
            <p:nvSpPr>
              <p:cNvPr id="11" name="演示研究所 SlideLab.cc"/>
              <p:cNvSpPr/>
              <p:nvPr/>
            </p:nvSpPr>
            <p:spPr>
              <a:xfrm>
                <a:off x="1876425" y="1857375"/>
                <a:ext cx="66675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  <p:sp>
            <p:nvSpPr>
              <p:cNvPr id="12" name="演示研究所 SlideLab.cc"/>
              <p:cNvSpPr/>
              <p:nvPr/>
            </p:nvSpPr>
            <p:spPr>
              <a:xfrm>
                <a:off x="2352675" y="1857375"/>
                <a:ext cx="258717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</p:grpSp>
        <p:sp>
          <p:nvSpPr>
            <p:cNvPr id="17" name="演示研究所 SlideLab.cc"/>
            <p:cNvSpPr txBox="1"/>
            <p:nvPr/>
          </p:nvSpPr>
          <p:spPr>
            <a:xfrm>
              <a:off x="5740664" y="2926958"/>
              <a:ext cx="1666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Step 02</a:t>
              </a:r>
              <a:endParaRPr lang="zh-CN" altLang="en-US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19" name="演示研究所 SlideLab.cc"/>
          <p:cNvSpPr txBox="1"/>
          <p:nvPr/>
        </p:nvSpPr>
        <p:spPr>
          <a:xfrm>
            <a:off x="965862" y="1427141"/>
            <a:ext cx="332702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人体三维建模市场庞大</a:t>
            </a:r>
          </a:p>
        </p:txBody>
      </p:sp>
      <p:sp>
        <p:nvSpPr>
          <p:cNvPr id="20" name="演示研究所 SlideLab.cc"/>
          <p:cNvSpPr txBox="1"/>
          <p:nvPr/>
        </p:nvSpPr>
        <p:spPr>
          <a:xfrm>
            <a:off x="965862" y="1807449"/>
            <a:ext cx="3054891" cy="1346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当今时代，人体三维建模需求量高，落地场景较为固定，如果能让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AI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来协助建模工程师，将显著降低企业人力成本，提质增效</a:t>
            </a:r>
          </a:p>
        </p:txBody>
      </p:sp>
      <p:sp>
        <p:nvSpPr>
          <p:cNvPr id="21" name="演示研究所 SlideLab.cc"/>
          <p:cNvSpPr txBox="1"/>
          <p:nvPr/>
        </p:nvSpPr>
        <p:spPr>
          <a:xfrm>
            <a:off x="965862" y="4493639"/>
            <a:ext cx="305489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对传统供应链的重构</a:t>
            </a:r>
          </a:p>
        </p:txBody>
      </p:sp>
      <p:sp>
        <p:nvSpPr>
          <p:cNvPr id="22" name="演示研究所 SlideLab.cc"/>
          <p:cNvSpPr txBox="1"/>
          <p:nvPr/>
        </p:nvSpPr>
        <p:spPr>
          <a:xfrm>
            <a:off x="1161621" y="4962973"/>
            <a:ext cx="2433360" cy="10237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将传统的原子化的模型生产方式重构，追求对需求的原子化</a:t>
            </a:r>
          </a:p>
        </p:txBody>
      </p:sp>
      <p:sp>
        <p:nvSpPr>
          <p:cNvPr id="23" name="演示研究所 SlideLab.cc"/>
          <p:cNvSpPr txBox="1"/>
          <p:nvPr/>
        </p:nvSpPr>
        <p:spPr>
          <a:xfrm>
            <a:off x="8744822" y="3081062"/>
            <a:ext cx="265727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AI</a:t>
            </a:r>
            <a:r>
              <a:rPr lang="zh-CN" altLang="en-US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的优越性</a:t>
            </a:r>
          </a:p>
        </p:txBody>
      </p:sp>
      <p:sp>
        <p:nvSpPr>
          <p:cNvPr id="24" name="演示研究所 SlideLab.cc"/>
          <p:cNvSpPr txBox="1"/>
          <p:nvPr/>
        </p:nvSpPr>
        <p:spPr>
          <a:xfrm>
            <a:off x="8221855" y="3429000"/>
            <a:ext cx="3134226" cy="10237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</a:rPr>
              <a:t>AI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</a:rPr>
              <a:t>的优越性在于智能化处理和分析大量数据、自动化执行任务、快速适应业务需求变化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id="{2D8624F5-6160-4FCE-AB36-2E0E7BA30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0732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DFCD14BC-AAE5-4BC9-BB3F-94D16D198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57581"/>
            <a:ext cx="377026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ource Sans Pro" panose="020B0503030403020204" pitchFamily="34" charset="0"/>
              </a:rPr>
              <a:t>。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演示研究所 SlideLab.cc"/>
          <p:cNvGrpSpPr/>
          <p:nvPr/>
        </p:nvGrpSpPr>
        <p:grpSpPr>
          <a:xfrm>
            <a:off x="10267680" y="6168771"/>
            <a:ext cx="1296788" cy="69851"/>
            <a:chOff x="4667250" y="5472696"/>
            <a:chExt cx="5811612" cy="534404"/>
          </a:xfrm>
        </p:grpSpPr>
        <p:sp>
          <p:nvSpPr>
            <p:cNvPr id="15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6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17" name="演示研究所 SlideLab.cc"/>
          <p:cNvSpPr/>
          <p:nvPr/>
        </p:nvSpPr>
        <p:spPr>
          <a:xfrm rot="16200000">
            <a:off x="-339634" y="339634"/>
            <a:ext cx="888274" cy="209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8" name="演示研究所 SlideLab.cc"/>
          <p:cNvSpPr/>
          <p:nvPr/>
        </p:nvSpPr>
        <p:spPr>
          <a:xfrm>
            <a:off x="630541" y="1600848"/>
            <a:ext cx="2377575" cy="420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2135" b="1" dirty="0">
                <a:solidFill>
                  <a:schemeClr val="accent1"/>
                </a:solidFill>
                <a:latin typeface="MiSans Demibold" pitchFamily="2" charset="-122"/>
                <a:ea typeface="MiSans Demibold" pitchFamily="2" charset="-122"/>
                <a:sym typeface="+mn-lt"/>
              </a:rPr>
              <a:t>游戏建模市场庞大</a:t>
            </a:r>
          </a:p>
        </p:txBody>
      </p:sp>
      <p:sp>
        <p:nvSpPr>
          <p:cNvPr id="9" name="演示研究所 SlideLab.cc"/>
          <p:cNvSpPr/>
          <p:nvPr/>
        </p:nvSpPr>
        <p:spPr>
          <a:xfrm>
            <a:off x="4267441" y="1605152"/>
            <a:ext cx="3199915" cy="420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2135" b="1" dirty="0">
                <a:solidFill>
                  <a:schemeClr val="accent2"/>
                </a:solidFill>
                <a:latin typeface="MiSans Demibold" pitchFamily="2" charset="-122"/>
                <a:ea typeface="MiSans Demibold" pitchFamily="2" charset="-122"/>
                <a:sym typeface="+mn-lt"/>
              </a:rPr>
              <a:t>为游戏建模提供广泛标准</a:t>
            </a:r>
          </a:p>
        </p:txBody>
      </p:sp>
      <p:sp>
        <p:nvSpPr>
          <p:cNvPr id="10" name="演示研究所 SlideLab.cc"/>
          <p:cNvSpPr/>
          <p:nvPr/>
        </p:nvSpPr>
        <p:spPr>
          <a:xfrm>
            <a:off x="8946824" y="162162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用户电子身份证</a:t>
            </a:r>
          </a:p>
        </p:txBody>
      </p:sp>
      <p:sp>
        <p:nvSpPr>
          <p:cNvPr id="11" name="演示研究所 SlideLab.cc"/>
          <p:cNvSpPr txBox="1"/>
          <p:nvPr/>
        </p:nvSpPr>
        <p:spPr>
          <a:xfrm>
            <a:off x="574756" y="2703669"/>
            <a:ext cx="2433360" cy="16700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当今时代，游戏建模需求量高，建模基本都是通过建模师来完成，如果能让</a:t>
            </a:r>
            <a:r>
              <a:rPr lang="en-US" altLang="zh-CN" sz="1400" dirty="0">
                <a:solidFill>
                  <a:schemeClr val="bg1"/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AI</a:t>
            </a:r>
            <a:r>
              <a:rPr lang="zh-CN" altLang="en-US" sz="1400" dirty="0">
                <a:solidFill>
                  <a:schemeClr val="bg1"/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来取代建模师，那将有庞大的市场。</a:t>
            </a:r>
          </a:p>
        </p:txBody>
      </p:sp>
      <p:sp>
        <p:nvSpPr>
          <p:cNvPr id="12" name="演示研究所 SlideLab.cc"/>
          <p:cNvSpPr txBox="1"/>
          <p:nvPr/>
        </p:nvSpPr>
        <p:spPr>
          <a:xfrm>
            <a:off x="4602592" y="2703669"/>
            <a:ext cx="2433360" cy="19932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我们的设计项目旨在为游戏建模市场提供一个基本模型标准，兼容市面所有游戏，游戏厂商提供渲染数据，就能根据基本模型渲染出该游戏的模型。</a:t>
            </a:r>
          </a:p>
        </p:txBody>
      </p:sp>
      <p:sp>
        <p:nvSpPr>
          <p:cNvPr id="13" name="演示研究所 SlideLab.cc"/>
          <p:cNvSpPr txBox="1"/>
          <p:nvPr/>
        </p:nvSpPr>
        <p:spPr>
          <a:xfrm>
            <a:off x="8812300" y="2710436"/>
            <a:ext cx="2433360" cy="1346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用户也可用自己的照片生成游戏形象，生成电子身份证，生成独一无二的游戏形象。</a:t>
            </a:r>
          </a:p>
          <a:p>
            <a:pPr algn="ctr"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8915" y="1219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defRPr/>
            </a:pP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设计思路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/>
      <p:bldP spid="10" grpId="0"/>
      <p:bldP spid="11" grpId="0"/>
      <p:bldP spid="12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演示研究所 SlideLab.cc"/>
          <p:cNvSpPr/>
          <p:nvPr/>
        </p:nvSpPr>
        <p:spPr>
          <a:xfrm rot="16200000">
            <a:off x="8532224" y="3198222"/>
            <a:ext cx="6857999" cy="461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3" name="演示研究所 SlideLab.cc"/>
          <p:cNvPicPr>
            <a:picLocks noChangeAspect="1"/>
          </p:cNvPicPr>
          <p:nvPr/>
        </p:nvPicPr>
        <p:blipFill rotWithShape="1">
          <a:blip r:embed="rId3"/>
          <a:srcRect b="60520"/>
          <a:stretch>
            <a:fillRect/>
          </a:stretch>
        </p:blipFill>
        <p:spPr>
          <a:xfrm rot="16200000">
            <a:off x="-150913" y="2351461"/>
            <a:ext cx="6858000" cy="2707532"/>
          </a:xfrm>
          <a:prstGeom prst="rect">
            <a:avLst/>
          </a:prstGeom>
        </p:spPr>
      </p:pic>
      <p:sp>
        <p:nvSpPr>
          <p:cNvPr id="4" name="演示研究所 SlideLab.cc"/>
          <p:cNvSpPr/>
          <p:nvPr/>
        </p:nvSpPr>
        <p:spPr>
          <a:xfrm rot="16200000">
            <a:off x="883501" y="1392975"/>
            <a:ext cx="2857500" cy="4624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3" name="演示研究所 SlideLab.cc"/>
          <p:cNvSpPr/>
          <p:nvPr/>
        </p:nvSpPr>
        <p:spPr>
          <a:xfrm rot="16200000">
            <a:off x="6979500" y="-79082"/>
            <a:ext cx="2857500" cy="756750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2" name="演示研究所 SlideLab.cc"/>
          <p:cNvSpPr txBox="1"/>
          <p:nvPr/>
        </p:nvSpPr>
        <p:spPr>
          <a:xfrm>
            <a:off x="850788" y="2597228"/>
            <a:ext cx="2922926" cy="2214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MiSans" pitchFamily="2" charset="-122"/>
                <a:ea typeface="MiSans" pitchFamily="2" charset="-122"/>
                <a:cs typeface="Aharoni" panose="02010803020104030203" pitchFamily="2" charset="-79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MiSans" pitchFamily="2" charset="-122"/>
              <a:ea typeface="MiSans" pitchFamily="2" charset="-122"/>
              <a:cs typeface="Aharoni" panose="02010803020104030203" pitchFamily="2" charset="-79"/>
            </a:endParaRPr>
          </a:p>
        </p:txBody>
      </p:sp>
      <p:sp>
        <p:nvSpPr>
          <p:cNvPr id="18" name="演示研究所 SlideLab.cc"/>
          <p:cNvSpPr txBox="1"/>
          <p:nvPr/>
        </p:nvSpPr>
        <p:spPr>
          <a:xfrm>
            <a:off x="6317415" y="2779297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具体方案</a:t>
            </a:r>
          </a:p>
        </p:txBody>
      </p:sp>
      <p:sp>
        <p:nvSpPr>
          <p:cNvPr id="19" name="演示研究所 SlideLab.cc"/>
          <p:cNvSpPr/>
          <p:nvPr>
            <p:custDataLst>
              <p:tags r:id="rId1"/>
            </p:custDataLst>
          </p:nvPr>
        </p:nvSpPr>
        <p:spPr>
          <a:xfrm>
            <a:off x="6710480" y="3344244"/>
            <a:ext cx="256304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sz="1600" kern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Specific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2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演示研究所 SlideLab.cc"/>
          <p:cNvGrpSpPr/>
          <p:nvPr/>
        </p:nvGrpSpPr>
        <p:grpSpPr>
          <a:xfrm>
            <a:off x="10267680" y="6168771"/>
            <a:ext cx="1296788" cy="69851"/>
            <a:chOff x="4667250" y="5472696"/>
            <a:chExt cx="5811612" cy="534404"/>
          </a:xfrm>
        </p:grpSpPr>
        <p:sp>
          <p:nvSpPr>
            <p:cNvPr id="19" name="演示研究所 SlideLab.cc"/>
            <p:cNvSpPr/>
            <p:nvPr/>
          </p:nvSpPr>
          <p:spPr>
            <a:xfrm>
              <a:off x="4667250" y="5472696"/>
              <a:ext cx="2857500" cy="534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20" name="演示研究所 SlideLab.cc"/>
            <p:cNvSpPr/>
            <p:nvPr/>
          </p:nvSpPr>
          <p:spPr>
            <a:xfrm>
              <a:off x="7621362" y="5472696"/>
              <a:ext cx="2857500" cy="534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21" name="演示研究所 SlideLab.cc"/>
          <p:cNvSpPr/>
          <p:nvPr/>
        </p:nvSpPr>
        <p:spPr>
          <a:xfrm rot="16200000">
            <a:off x="-339634" y="339634"/>
            <a:ext cx="888274" cy="209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6" name="演示研究所 SlideLab.cc"/>
          <p:cNvSpPr/>
          <p:nvPr/>
        </p:nvSpPr>
        <p:spPr>
          <a:xfrm>
            <a:off x="1330486" y="1445065"/>
            <a:ext cx="2108704" cy="2105048"/>
          </a:xfrm>
          <a:custGeom>
            <a:avLst/>
            <a:gdLst>
              <a:gd name="connsiteX0" fmla="*/ 1468138 w 2936276"/>
              <a:gd name="connsiteY0" fmla="*/ 0 h 2936276"/>
              <a:gd name="connsiteX1" fmla="*/ 2936276 w 2936276"/>
              <a:gd name="connsiteY1" fmla="*/ 1468138 h 2936276"/>
              <a:gd name="connsiteX2" fmla="*/ 1468138 w 2936276"/>
              <a:gd name="connsiteY2" fmla="*/ 2936276 h 2936276"/>
              <a:gd name="connsiteX3" fmla="*/ 0 w 2936276"/>
              <a:gd name="connsiteY3" fmla="*/ 1468138 h 2936276"/>
              <a:gd name="connsiteX4" fmla="*/ 1468138 w 2936276"/>
              <a:gd name="connsiteY4" fmla="*/ 0 h 293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276" h="2936276">
                <a:moveTo>
                  <a:pt x="1468138" y="0"/>
                </a:moveTo>
                <a:cubicBezTo>
                  <a:pt x="2278968" y="0"/>
                  <a:pt x="2936276" y="657308"/>
                  <a:pt x="2936276" y="1468138"/>
                </a:cubicBezTo>
                <a:cubicBezTo>
                  <a:pt x="2936276" y="2278968"/>
                  <a:pt x="2278968" y="2936276"/>
                  <a:pt x="1468138" y="2936276"/>
                </a:cubicBezTo>
                <a:cubicBezTo>
                  <a:pt x="657308" y="2936276"/>
                  <a:pt x="0" y="2278968"/>
                  <a:pt x="0" y="1468138"/>
                </a:cubicBezTo>
                <a:cubicBezTo>
                  <a:pt x="0" y="657308"/>
                  <a:pt x="657308" y="0"/>
                  <a:pt x="1468138" y="0"/>
                </a:cubicBezTo>
                <a:close/>
              </a:path>
            </a:pathLst>
          </a:custGeom>
          <a:blipFill>
            <a:blip r:embed="rId2"/>
            <a:srcRect/>
            <a:stretch>
              <a:fillRect t="-12500" b="-125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演示研究所 SlideLab.cc"/>
          <p:cNvSpPr/>
          <p:nvPr/>
        </p:nvSpPr>
        <p:spPr>
          <a:xfrm>
            <a:off x="8378826" y="1488637"/>
            <a:ext cx="2108704" cy="2100527"/>
          </a:xfrm>
          <a:custGeom>
            <a:avLst/>
            <a:gdLst>
              <a:gd name="connsiteX0" fmla="*/ 1468138 w 2936276"/>
              <a:gd name="connsiteY0" fmla="*/ 0 h 2936276"/>
              <a:gd name="connsiteX1" fmla="*/ 2936276 w 2936276"/>
              <a:gd name="connsiteY1" fmla="*/ 1468138 h 2936276"/>
              <a:gd name="connsiteX2" fmla="*/ 1468138 w 2936276"/>
              <a:gd name="connsiteY2" fmla="*/ 2936276 h 2936276"/>
              <a:gd name="connsiteX3" fmla="*/ 0 w 2936276"/>
              <a:gd name="connsiteY3" fmla="*/ 1468138 h 2936276"/>
              <a:gd name="connsiteX4" fmla="*/ 1468138 w 2936276"/>
              <a:gd name="connsiteY4" fmla="*/ 0 h 293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276" h="2936276">
                <a:moveTo>
                  <a:pt x="1468138" y="0"/>
                </a:moveTo>
                <a:cubicBezTo>
                  <a:pt x="2278968" y="0"/>
                  <a:pt x="2936276" y="657308"/>
                  <a:pt x="2936276" y="1468138"/>
                </a:cubicBezTo>
                <a:cubicBezTo>
                  <a:pt x="2936276" y="2278968"/>
                  <a:pt x="2278968" y="2936276"/>
                  <a:pt x="1468138" y="2936276"/>
                </a:cubicBezTo>
                <a:cubicBezTo>
                  <a:pt x="657308" y="2936276"/>
                  <a:pt x="0" y="2278968"/>
                  <a:pt x="0" y="1468138"/>
                </a:cubicBezTo>
                <a:cubicBezTo>
                  <a:pt x="0" y="657308"/>
                  <a:pt x="657308" y="0"/>
                  <a:pt x="1468138" y="0"/>
                </a:cubicBezTo>
                <a:close/>
              </a:path>
            </a:pathLst>
          </a:custGeom>
          <a:blipFill>
            <a:blip r:embed="rId3"/>
            <a:srcRect/>
            <a:stretch>
              <a:fillRect t="-25000" b="-250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演示研究所 SlideLab.cc"/>
          <p:cNvSpPr/>
          <p:nvPr/>
        </p:nvSpPr>
        <p:spPr>
          <a:xfrm>
            <a:off x="4670347" y="1488638"/>
            <a:ext cx="2133153" cy="2100527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演示研究所 SlideLab.cc">
            <a:extLst>
              <a:ext uri="{FF2B5EF4-FFF2-40B4-BE49-F238E27FC236}">
                <a16:creationId xmlns:a16="http://schemas.microsoft.com/office/drawing/2014/main" id="{CA7F8245-1ADF-408D-B8AF-8E0DA45368CA}"/>
              </a:ext>
            </a:extLst>
          </p:cNvPr>
          <p:cNvGrpSpPr/>
          <p:nvPr/>
        </p:nvGrpSpPr>
        <p:grpSpPr>
          <a:xfrm>
            <a:off x="1017802" y="4187273"/>
            <a:ext cx="2717860" cy="591540"/>
            <a:chOff x="5021071" y="2833863"/>
            <a:chExt cx="2717860" cy="59154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A581547-537F-4BB5-9564-9BA1B88B2ADB}"/>
                </a:ext>
              </a:extLst>
            </p:cNvPr>
            <p:cNvGrpSpPr/>
            <p:nvPr/>
          </p:nvGrpSpPr>
          <p:grpSpPr>
            <a:xfrm>
              <a:off x="5021071" y="2833863"/>
              <a:ext cx="2717860" cy="591540"/>
              <a:chOff x="1876425" y="1857375"/>
              <a:chExt cx="3063420" cy="666750"/>
            </a:xfrm>
            <a:solidFill>
              <a:schemeClr val="accent2"/>
            </a:solidFill>
          </p:grpSpPr>
          <p:sp>
            <p:nvSpPr>
              <p:cNvPr id="26" name="演示研究所 SlideLab.cc">
                <a:extLst>
                  <a:ext uri="{FF2B5EF4-FFF2-40B4-BE49-F238E27FC236}">
                    <a16:creationId xmlns:a16="http://schemas.microsoft.com/office/drawing/2014/main" id="{3608AB7A-2EAC-4D66-BB90-7F158060843F}"/>
                  </a:ext>
                </a:extLst>
              </p:cNvPr>
              <p:cNvSpPr/>
              <p:nvPr/>
            </p:nvSpPr>
            <p:spPr>
              <a:xfrm>
                <a:off x="1876425" y="1857375"/>
                <a:ext cx="66675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  <p:sp>
            <p:nvSpPr>
              <p:cNvPr id="27" name="演示研究所 SlideLab.cc">
                <a:extLst>
                  <a:ext uri="{FF2B5EF4-FFF2-40B4-BE49-F238E27FC236}">
                    <a16:creationId xmlns:a16="http://schemas.microsoft.com/office/drawing/2014/main" id="{B95B0C96-858B-4E79-B34D-EFA12CCA5112}"/>
                  </a:ext>
                </a:extLst>
              </p:cNvPr>
              <p:cNvSpPr/>
              <p:nvPr/>
            </p:nvSpPr>
            <p:spPr>
              <a:xfrm>
                <a:off x="2352675" y="1857375"/>
                <a:ext cx="2587170" cy="66675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</p:grpSp>
        <p:sp>
          <p:nvSpPr>
            <p:cNvPr id="25" name="演示研究所 SlideLab.cc">
              <a:extLst>
                <a:ext uri="{FF2B5EF4-FFF2-40B4-BE49-F238E27FC236}">
                  <a16:creationId xmlns:a16="http://schemas.microsoft.com/office/drawing/2014/main" id="{1F711262-565A-4B38-8E4D-52E2E9BC99DF}"/>
                </a:ext>
              </a:extLst>
            </p:cNvPr>
            <p:cNvSpPr txBox="1"/>
            <p:nvPr/>
          </p:nvSpPr>
          <p:spPr>
            <a:xfrm>
              <a:off x="5740664" y="2926958"/>
              <a:ext cx="1666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12" name="演示研究所 SlideLab.cc"/>
          <p:cNvSpPr txBox="1"/>
          <p:nvPr/>
        </p:nvSpPr>
        <p:spPr>
          <a:xfrm>
            <a:off x="1233903" y="4271478"/>
            <a:ext cx="243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915" y="15240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defRPr/>
            </a:pP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具体方案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835054F-CB5A-48B5-A994-55C0F3E69C05}"/>
              </a:ext>
            </a:extLst>
          </p:cNvPr>
          <p:cNvGrpSpPr/>
          <p:nvPr/>
        </p:nvGrpSpPr>
        <p:grpSpPr>
          <a:xfrm>
            <a:off x="4495925" y="4187557"/>
            <a:ext cx="2717860" cy="591540"/>
            <a:chOff x="1876425" y="1857375"/>
            <a:chExt cx="3063420" cy="666750"/>
          </a:xfrm>
          <a:solidFill>
            <a:schemeClr val="accent2"/>
          </a:solidFill>
        </p:grpSpPr>
        <p:sp>
          <p:nvSpPr>
            <p:cNvPr id="46" name="演示研究所 SlideLab.cc">
              <a:extLst>
                <a:ext uri="{FF2B5EF4-FFF2-40B4-BE49-F238E27FC236}">
                  <a16:creationId xmlns:a16="http://schemas.microsoft.com/office/drawing/2014/main" id="{DD6422BD-5488-4D56-BA9E-1BA1A694ADF9}"/>
                </a:ext>
              </a:extLst>
            </p:cNvPr>
            <p:cNvSpPr/>
            <p:nvPr/>
          </p:nvSpPr>
          <p:spPr>
            <a:xfrm>
              <a:off x="1876425" y="1857375"/>
              <a:ext cx="666750" cy="66675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47" name="演示研究所 SlideLab.cc">
              <a:extLst>
                <a:ext uri="{FF2B5EF4-FFF2-40B4-BE49-F238E27FC236}">
                  <a16:creationId xmlns:a16="http://schemas.microsoft.com/office/drawing/2014/main" id="{D3176084-A1E9-4C22-8786-29A4C2E038BA}"/>
                </a:ext>
              </a:extLst>
            </p:cNvPr>
            <p:cNvSpPr/>
            <p:nvPr/>
          </p:nvSpPr>
          <p:spPr>
            <a:xfrm>
              <a:off x="2352675" y="1857375"/>
              <a:ext cx="2587170" cy="66675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14" name="演示研究所 SlideLab.cc"/>
          <p:cNvSpPr txBox="1"/>
          <p:nvPr/>
        </p:nvSpPr>
        <p:spPr>
          <a:xfrm>
            <a:off x="4849438" y="4252210"/>
            <a:ext cx="243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程序设计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449AF91-818E-4BC1-8794-A2D9E24A8CCD}"/>
              </a:ext>
            </a:extLst>
          </p:cNvPr>
          <p:cNvGrpSpPr/>
          <p:nvPr/>
        </p:nvGrpSpPr>
        <p:grpSpPr>
          <a:xfrm>
            <a:off x="8137199" y="4187273"/>
            <a:ext cx="2717860" cy="591540"/>
            <a:chOff x="1876425" y="1857375"/>
            <a:chExt cx="3063420" cy="666750"/>
          </a:xfrm>
          <a:solidFill>
            <a:schemeClr val="accent2"/>
          </a:solidFill>
        </p:grpSpPr>
        <p:sp>
          <p:nvSpPr>
            <p:cNvPr id="51" name="演示研究所 SlideLab.cc">
              <a:extLst>
                <a:ext uri="{FF2B5EF4-FFF2-40B4-BE49-F238E27FC236}">
                  <a16:creationId xmlns:a16="http://schemas.microsoft.com/office/drawing/2014/main" id="{240FBEC0-4DDE-4AEE-ABCB-04D03AE32F39}"/>
                </a:ext>
              </a:extLst>
            </p:cNvPr>
            <p:cNvSpPr/>
            <p:nvPr/>
          </p:nvSpPr>
          <p:spPr>
            <a:xfrm>
              <a:off x="1876425" y="1857375"/>
              <a:ext cx="666750" cy="66675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52" name="演示研究所 SlideLab.cc">
              <a:extLst>
                <a:ext uri="{FF2B5EF4-FFF2-40B4-BE49-F238E27FC236}">
                  <a16:creationId xmlns:a16="http://schemas.microsoft.com/office/drawing/2014/main" id="{89CB6A0F-A58A-43B6-A0C2-D00EE494E56A}"/>
                </a:ext>
              </a:extLst>
            </p:cNvPr>
            <p:cNvSpPr/>
            <p:nvPr/>
          </p:nvSpPr>
          <p:spPr>
            <a:xfrm>
              <a:off x="2352675" y="1857375"/>
              <a:ext cx="2587170" cy="66675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BF0E2960-4E62-4517-A1FD-5EA1174676DE}"/>
              </a:ext>
            </a:extLst>
          </p:cNvPr>
          <p:cNvSpPr txBox="1"/>
          <p:nvPr/>
        </p:nvSpPr>
        <p:spPr>
          <a:xfrm>
            <a:off x="8665762" y="4245279"/>
            <a:ext cx="2085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rPr>
              <a:t>程序演示</a:t>
            </a:r>
          </a:p>
        </p:txBody>
      </p:sp>
    </p:spTree>
    <p:extLst>
      <p:ext uri="{BB962C8B-B14F-4D97-AF65-F5344CB8AC3E}">
        <p14:creationId xmlns:p14="http://schemas.microsoft.com/office/powerpoint/2010/main" val="32975524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7" grpId="0" animBg="1"/>
      <p:bldP spid="4" grpId="0" animBg="1"/>
      <p:bldP spid="12" grpId="0"/>
      <p:bldP spid="2" grpId="0"/>
      <p:bldP spid="14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c5ZWM2NTFjZmVkOTUxOTI1NjJhYjJjZWJmYTA3MDEifQ=="/>
  <p:tag name="KSO_WPP_MARK_KEY" val="ab9eb7da-dd2f-4372-839a-0d509efbfe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59.7335"/>
  <p:tag name="LEFT" val="93.30315"/>
  <p:tag name="WIDTH" val="547.6968"/>
  <p:tag name="HEIGHT" val="220.5328"/>
  <p:tag name="SHAPEREFLECTION" val="-2.147484E+09"/>
  <p:tag name="SHAPEGLOW" val="0"/>
  <p:tag name="SOFTEDGE" val="0"/>
  <p:tag name="FONTSIZE" val="88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15.9902"/>
  <p:tag name="LEFT" val="93.30315"/>
  <p:tag name="WIDTH" val="107.9642"/>
  <p:tag name="HEIGHT" val="31.50472"/>
  <p:tag name="SHAPEREFLECTION" val="-2.147484E+09"/>
  <p:tag name="SHAPEGLOW" val="0"/>
  <p:tag name="SOFTEDGE" val="0"/>
  <p:tag name="FONTSIZE" val="20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heme/theme1.xml><?xml version="1.0" encoding="utf-8"?>
<a:theme xmlns:a="http://schemas.openxmlformats.org/drawingml/2006/main" name="Office 主题​​">
  <a:themeElements>
    <a:clrScheme name="自定义 5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CA9D"/>
      </a:accent1>
      <a:accent2>
        <a:srgbClr val="37928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883</Words>
  <Application>Microsoft Office PowerPoint</Application>
  <PresentationFormat>宽屏</PresentationFormat>
  <Paragraphs>115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-apple-system</vt:lpstr>
      <vt:lpstr>MiSans</vt:lpstr>
      <vt:lpstr>MiSans Demibold</vt:lpstr>
      <vt:lpstr>MiSans Light</vt:lpstr>
      <vt:lpstr>MiSans Normal</vt:lpstr>
      <vt:lpstr>MiSans Semibold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Bamboo 陈</cp:lastModifiedBy>
  <cp:revision>80</cp:revision>
  <dcterms:created xsi:type="dcterms:W3CDTF">2022-07-20T14:47:00Z</dcterms:created>
  <dcterms:modified xsi:type="dcterms:W3CDTF">2023-09-17T08:13:20Z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C4BD412FD1FE4F68A93A680295CD1894_12</vt:lpwstr>
  </property>
  <property fmtid="{D5CDD505-2E9C-101B-9397-08002B2CF9AE}" pid="3" name="KSOProductBuildVer">
    <vt:lpwstr>2052-12.1.0.15374</vt:lpwstr>
  </property>
</Properties>
</file>